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7" r:id="rId2"/>
    <p:sldId id="273" r:id="rId3"/>
    <p:sldId id="279" r:id="rId4"/>
    <p:sldId id="274" r:id="rId5"/>
    <p:sldId id="275" r:id="rId6"/>
    <p:sldId id="288" r:id="rId7"/>
    <p:sldId id="285" r:id="rId8"/>
    <p:sldId id="287" r:id="rId9"/>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CB4"/>
    <a:srgbClr val="FF6600"/>
    <a:srgbClr val="467BB8"/>
    <a:srgbClr val="99CCFF"/>
    <a:srgbClr val="F6E50A"/>
    <a:srgbClr val="CCE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71037" autoAdjust="0"/>
  </p:normalViewPr>
  <p:slideViewPr>
    <p:cSldViewPr snapToGrid="0" snapToObjects="1">
      <p:cViewPr varScale="1">
        <p:scale>
          <a:sx n="64" d="100"/>
          <a:sy n="64" d="100"/>
        </p:scale>
        <p:origin x="16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4201F-DF6C-494B-B7E4-C3644697B6C5}" type="datetimeFigureOut">
              <a:rPr lang="es-ES" smtClean="0"/>
              <a:pPr/>
              <a:t>17/05/2017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FCA9A-167E-4D95-8149-B530E1846CAE}" type="slidenum">
              <a:rPr lang="es-ES" smtClean="0"/>
              <a:pPr/>
              <a:t>‹Nº›</a:t>
            </a:fld>
            <a:endParaRPr lang="es-ES"/>
          </a:p>
        </p:txBody>
      </p:sp>
    </p:spTree>
    <p:extLst>
      <p:ext uri="{BB962C8B-B14F-4D97-AF65-F5344CB8AC3E}">
        <p14:creationId xmlns:p14="http://schemas.microsoft.com/office/powerpoint/2010/main" val="350579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B3FCA9A-167E-4D95-8149-B530E1846CAE}" type="slidenum">
              <a:rPr lang="es-ES" smtClean="0"/>
              <a:pPr/>
              <a:t>1</a:t>
            </a:fld>
            <a:endParaRPr lang="es-ES"/>
          </a:p>
        </p:txBody>
      </p:sp>
    </p:spTree>
    <p:extLst>
      <p:ext uri="{BB962C8B-B14F-4D97-AF65-F5344CB8AC3E}">
        <p14:creationId xmlns:p14="http://schemas.microsoft.com/office/powerpoint/2010/main" val="90159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Tx/>
              <a:buChar char="-"/>
            </a:pPr>
            <a:r>
              <a:rPr lang="en-US" altLang="zh-CN" sz="1200" b="0" dirty="0" smtClean="0">
                <a:effectLst/>
                <a:latin typeface="Helvetica Neue"/>
                <a:ea typeface="Helvetica Neue"/>
                <a:cs typeface="Helvetica Neue"/>
                <a:sym typeface="Helvetica Neue"/>
              </a:rPr>
              <a:t>Collect environmental and biometric data from sensors </a:t>
            </a:r>
          </a:p>
          <a:p>
            <a:pPr marL="342900" indent="-342900">
              <a:buFontTx/>
              <a:buChar char="-"/>
            </a:pPr>
            <a:r>
              <a:rPr lang="en-US" altLang="zh-CN" sz="1200" b="0" dirty="0" smtClean="0">
                <a:effectLst/>
                <a:latin typeface="Helvetica Neue"/>
                <a:ea typeface="Helvetica Neue"/>
                <a:cs typeface="Helvetica Neue"/>
                <a:sym typeface="Helvetica Neue"/>
              </a:rPr>
              <a:t>Send commands to control the sensors </a:t>
            </a:r>
          </a:p>
          <a:p>
            <a:pPr marL="342900" indent="-342900">
              <a:buFontTx/>
              <a:buChar char="-"/>
            </a:pPr>
            <a:r>
              <a:rPr lang="en-US" altLang="zh-CN" sz="1200" b="0" dirty="0" smtClean="0">
                <a:effectLst/>
                <a:latin typeface="Helvetica Neue"/>
                <a:ea typeface="Helvetica Neue"/>
                <a:cs typeface="Helvetica Neue"/>
                <a:sym typeface="Helvetica Neue"/>
              </a:rPr>
              <a:t>Use an attractive and visual approach to display the sensor data in different interfaces</a:t>
            </a:r>
            <a:endParaRPr kumimoji="1" lang="zh-CN" altLang="en-US" dirty="0" smtClean="0"/>
          </a:p>
          <a:p>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system</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will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be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deployed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two</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different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scenarios:</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 </a:t>
            </a:r>
            <a:r>
              <a:rPr lang="en-US" altLang="zh-CN" sz="1200" b="1" kern="1200" dirty="0" smtClean="0">
                <a:solidFill>
                  <a:schemeClr val="tx1"/>
                </a:solidFill>
                <a:effectLst/>
                <a:latin typeface="+mn-lt"/>
                <a:ea typeface="+mn-ea"/>
                <a:cs typeface="+mn-cs"/>
              </a:rPr>
              <a:t>1) </a:t>
            </a:r>
            <a:r>
              <a:rPr lang="en-US" altLang="zh-CN" sz="1200" kern="1200" dirty="0" smtClean="0">
                <a:solidFill>
                  <a:schemeClr val="tx1"/>
                </a:solidFill>
                <a:effectLst/>
                <a:latin typeface="+mn-lt"/>
                <a:ea typeface="+mn-ea"/>
                <a:cs typeface="+mn-cs"/>
              </a:rPr>
              <a:t>Desktop Computer with  Windows 10 Operating System and </a:t>
            </a:r>
            <a:r>
              <a:rPr lang="en-US" altLang="zh-CN" sz="1200" b="1" kern="1200" dirty="0" smtClean="0">
                <a:solidFill>
                  <a:schemeClr val="tx1"/>
                </a:solidFill>
                <a:effectLst/>
                <a:latin typeface="+mn-lt"/>
                <a:ea typeface="+mn-ea"/>
                <a:cs typeface="+mn-cs"/>
              </a:rPr>
              <a:t>2) </a:t>
            </a:r>
            <a:r>
              <a:rPr lang="en-US" altLang="zh-CN" sz="1200" kern="1200" dirty="0" smtClean="0">
                <a:solidFill>
                  <a:schemeClr val="tx1"/>
                </a:solidFill>
                <a:effectLst/>
                <a:latin typeface="+mn-lt"/>
                <a:ea typeface="+mn-ea"/>
                <a:cs typeface="+mn-cs"/>
              </a:rPr>
              <a:t>Raspberry Pi with Windows 10 </a:t>
            </a:r>
            <a:r>
              <a:rPr lang="en-US" altLang="zh-CN" sz="1200" kern="1200" dirty="0" err="1" smtClean="0">
                <a:solidFill>
                  <a:schemeClr val="tx1"/>
                </a:solidFill>
                <a:effectLst/>
                <a:latin typeface="+mn-lt"/>
                <a:ea typeface="+mn-ea"/>
                <a:cs typeface="+mn-cs"/>
              </a:rPr>
              <a:t>IoT</a:t>
            </a:r>
            <a:r>
              <a:rPr lang="en-US" altLang="zh-CN" sz="1200" kern="1200" dirty="0" smtClean="0">
                <a:solidFill>
                  <a:schemeClr val="tx1"/>
                </a:solidFill>
                <a:effectLst/>
                <a:latin typeface="+mn-lt"/>
                <a:ea typeface="+mn-ea"/>
                <a:cs typeface="+mn-cs"/>
              </a:rPr>
              <a:t> Core Operating System. </a:t>
            </a:r>
            <a:endParaRPr kumimoji="1" lang="zh-CN" altLang="en-US" dirty="0"/>
          </a:p>
        </p:txBody>
      </p:sp>
      <p:sp>
        <p:nvSpPr>
          <p:cNvPr id="4" name="幻灯片编号占位符 3"/>
          <p:cNvSpPr>
            <a:spLocks noGrp="1"/>
          </p:cNvSpPr>
          <p:nvPr>
            <p:ph type="sldNum" sz="quarter" idx="10"/>
          </p:nvPr>
        </p:nvSpPr>
        <p:spPr/>
        <p:txBody>
          <a:bodyPr/>
          <a:lstStyle/>
          <a:p>
            <a:fld id="{EB3FCA9A-167E-4D95-8149-B530E1846CAE}" type="slidenum">
              <a:rPr lang="es-ES" smtClean="0"/>
              <a:pPr/>
              <a:t>2</a:t>
            </a:fld>
            <a:endParaRPr lang="es-ES"/>
          </a:p>
        </p:txBody>
      </p:sp>
    </p:spTree>
    <p:extLst>
      <p:ext uri="{BB962C8B-B14F-4D97-AF65-F5344CB8AC3E}">
        <p14:creationId xmlns:p14="http://schemas.microsoft.com/office/powerpoint/2010/main" val="168746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overall deployment has been configured in two different deployment scenarios: </a:t>
            </a:r>
            <a:r>
              <a:rPr lang="en-US" altLang="zh-CN" sz="1200" b="1" kern="1200" dirty="0" smtClean="0">
                <a:solidFill>
                  <a:schemeClr val="tx1"/>
                </a:solidFill>
                <a:effectLst/>
                <a:latin typeface="+mn-lt"/>
                <a:ea typeface="+mn-ea"/>
                <a:cs typeface="+mn-cs"/>
              </a:rPr>
              <a:t>1) </a:t>
            </a:r>
            <a:r>
              <a:rPr lang="en-US" altLang="zh-CN" sz="1200" kern="1200" dirty="0" smtClean="0">
                <a:solidFill>
                  <a:schemeClr val="tx1"/>
                </a:solidFill>
                <a:effectLst/>
                <a:latin typeface="+mn-lt"/>
                <a:ea typeface="+mn-ea"/>
                <a:cs typeface="+mn-cs"/>
              </a:rPr>
              <a:t>Desktop Computer with  Windows 10 Operating System and </a:t>
            </a:r>
            <a:r>
              <a:rPr lang="en-US" altLang="zh-CN" sz="1200" b="1" kern="1200" dirty="0" smtClean="0">
                <a:solidFill>
                  <a:schemeClr val="tx1"/>
                </a:solidFill>
                <a:effectLst/>
                <a:latin typeface="+mn-lt"/>
                <a:ea typeface="+mn-ea"/>
                <a:cs typeface="+mn-cs"/>
              </a:rPr>
              <a:t>2) </a:t>
            </a:r>
            <a:r>
              <a:rPr lang="en-US" altLang="zh-CN" sz="1200" kern="1200" dirty="0" smtClean="0">
                <a:solidFill>
                  <a:schemeClr val="tx1"/>
                </a:solidFill>
                <a:effectLst/>
                <a:latin typeface="+mn-lt"/>
                <a:ea typeface="+mn-ea"/>
                <a:cs typeface="+mn-cs"/>
              </a:rPr>
              <a:t>Raspberry Pi with Windows 10 </a:t>
            </a:r>
            <a:r>
              <a:rPr lang="en-US" altLang="zh-CN" sz="1200" kern="1200" dirty="0" err="1" smtClean="0">
                <a:solidFill>
                  <a:schemeClr val="tx1"/>
                </a:solidFill>
                <a:effectLst/>
                <a:latin typeface="+mn-lt"/>
                <a:ea typeface="+mn-ea"/>
                <a:cs typeface="+mn-cs"/>
              </a:rPr>
              <a:t>IoT</a:t>
            </a:r>
            <a:r>
              <a:rPr lang="en-US" altLang="zh-CN" sz="1200" kern="1200" dirty="0" smtClean="0">
                <a:solidFill>
                  <a:schemeClr val="tx1"/>
                </a:solidFill>
                <a:effectLst/>
                <a:latin typeface="+mn-lt"/>
                <a:ea typeface="+mn-ea"/>
                <a:cs typeface="+mn-cs"/>
              </a:rPr>
              <a:t> Core Operating System. The same functionalities for requesting and retrieving data from sensors and hosting a web page were embedded into the two systems. </a:t>
            </a:r>
            <a:endParaRPr lang="en-US"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EB3FCA9A-167E-4D95-8149-B530E1846CAE}" type="slidenum">
              <a:rPr lang="es-ES" smtClean="0"/>
              <a:pPr/>
              <a:t>3</a:t>
            </a:fld>
            <a:endParaRPr lang="es-ES"/>
          </a:p>
        </p:txBody>
      </p:sp>
    </p:spTree>
    <p:extLst>
      <p:ext uri="{BB962C8B-B14F-4D97-AF65-F5344CB8AC3E}">
        <p14:creationId xmlns:p14="http://schemas.microsoft.com/office/powerpoint/2010/main" val="147944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effectLst/>
                <a:latin typeface="Helvetica Neue"/>
                <a:ea typeface="Helvetica Neue"/>
                <a:cs typeface="Helvetica Neue"/>
                <a:sym typeface="Helvetica Neue"/>
              </a:rPr>
              <a:t>After understanding the basic function of each sensor and their usage scenarios, </a:t>
            </a:r>
            <a:r>
              <a:rPr lang="en-US" altLang="zh-CN" sz="1200" dirty="0" smtClean="0">
                <a:effectLst/>
                <a:latin typeface="Helvetica Neue"/>
                <a:ea typeface="Helvetica Neue"/>
                <a:cs typeface="Helvetica Neue"/>
                <a:sym typeface="Helvetica Neue"/>
              </a:rPr>
              <a:t>I divided my system into two parts -- environmental information detection part and biometrical information detection part. The biometric sensors include:.... and the environmental sensors are:.... </a:t>
            </a:r>
          </a:p>
          <a:p>
            <a:endParaRPr kumimoji="1" lang="zh-CN" altLang="en-US" dirty="0"/>
          </a:p>
        </p:txBody>
      </p:sp>
      <p:sp>
        <p:nvSpPr>
          <p:cNvPr id="4" name="幻灯片编号占位符 3"/>
          <p:cNvSpPr>
            <a:spLocks noGrp="1"/>
          </p:cNvSpPr>
          <p:nvPr>
            <p:ph type="sldNum" sz="quarter" idx="10"/>
          </p:nvPr>
        </p:nvSpPr>
        <p:spPr/>
        <p:txBody>
          <a:bodyPr/>
          <a:lstStyle/>
          <a:p>
            <a:fld id="{EB3FCA9A-167E-4D95-8149-B530E1846CAE}" type="slidenum">
              <a:rPr lang="es-ES" smtClean="0"/>
              <a:pPr/>
              <a:t>4</a:t>
            </a:fld>
            <a:endParaRPr lang="es-ES"/>
          </a:p>
        </p:txBody>
      </p:sp>
    </p:spTree>
    <p:extLst>
      <p:ext uri="{BB962C8B-B14F-4D97-AF65-F5344CB8AC3E}">
        <p14:creationId xmlns:p14="http://schemas.microsoft.com/office/powerpoint/2010/main" val="168134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Here is the system architecture. On one side of the system, all of the five biometric sensors would be integrated on one Arduino board to detect and collect biometric information at the same time. Three environment sensors would be integrated on another Arduino board, and these sensors can run concurrently as well. On the other side of the system, different elements would be used to display the collected data (pebble watch and web page). As for the communication between the web page and the Arduino boards, a software which uses the choreography engine has to be developed. This software would be connected to the display interfaces by using Wi-Fi and communicate with the Arduino board through serial communication. The software should be deployed in pc platform as the first step, and then ported to the raspberry pi win 10 IOT core platform. In terms of the pebble watch, it must be connected to the Raspberry pi via Bluetooth so that further communications can be ensured.</a:t>
            </a:r>
          </a:p>
          <a:p>
            <a:endParaRPr kumimoji="1" lang="zh-CN" altLang="en-US" dirty="0"/>
          </a:p>
        </p:txBody>
      </p:sp>
      <p:sp>
        <p:nvSpPr>
          <p:cNvPr id="4" name="幻灯片编号占位符 3"/>
          <p:cNvSpPr>
            <a:spLocks noGrp="1"/>
          </p:cNvSpPr>
          <p:nvPr>
            <p:ph type="sldNum" sz="quarter" idx="10"/>
          </p:nvPr>
        </p:nvSpPr>
        <p:spPr/>
        <p:txBody>
          <a:bodyPr/>
          <a:lstStyle/>
          <a:p>
            <a:fld id="{EB3FCA9A-167E-4D95-8149-B530E1846CAE}" type="slidenum">
              <a:rPr lang="es-ES" smtClean="0"/>
              <a:pPr/>
              <a:t>5</a:t>
            </a:fld>
            <a:endParaRPr lang="es-ES"/>
          </a:p>
        </p:txBody>
      </p:sp>
    </p:spTree>
    <p:extLst>
      <p:ext uri="{BB962C8B-B14F-4D97-AF65-F5344CB8AC3E}">
        <p14:creationId xmlns:p14="http://schemas.microsoft.com/office/powerpoint/2010/main" val="181527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sz="1200" kern="1200" dirty="0" smtClean="0">
                <a:solidFill>
                  <a:schemeClr val="tx1"/>
                </a:solidFill>
                <a:effectLst/>
                <a:latin typeface="+mn-lt"/>
                <a:ea typeface="+mn-ea"/>
                <a:cs typeface="+mn-cs"/>
              </a:rPr>
              <a:t>During</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process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of</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implementation.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encountered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some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difficulties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project.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first difficulty is about sending text to the pebble. The idea is to connect the pebble with the Raspberry pi so that the software deployed in the pi can send data to the pebble via Bluetooth. During the previous weeks, we tried our best to use code to first pair the device, the connect it with the raspberry pi, and after that, ping the watch. All of the above steps have succeeded. But when it comes to sending text, it failed. We know the we need to use a special message to send the text, but we tried every possibility but none of them works. So in the next week we can try other solutions.</a:t>
            </a:r>
            <a:br>
              <a:rPr lang="en-US" altLang="zh-CN" sz="1200" kern="1200" dirty="0" smtClean="0">
                <a:solidFill>
                  <a:schemeClr val="tx1"/>
                </a:solidFill>
                <a:effectLst/>
                <a:latin typeface="+mn-lt"/>
                <a:ea typeface="+mn-ea"/>
                <a:cs typeface="+mn-cs"/>
              </a:rPr>
            </a:b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other problem is that, in both deployment scenarios, the Arduino boards were connected to the choreography engine by the USB. Although this kind of wired communication provides a relatively stable and reliable data transmission, it is not very flexible because of the short data transmission distance. To overcome this situation, the best option is to switch to other wireless communication approaches, like using the </a:t>
            </a:r>
            <a:r>
              <a:rPr lang="en-US" altLang="zh-CN" sz="1200" kern="1200" dirty="0" err="1" smtClean="0">
                <a:solidFill>
                  <a:schemeClr val="tx1"/>
                </a:solidFill>
                <a:effectLst/>
                <a:latin typeface="+mn-lt"/>
                <a:ea typeface="+mn-ea"/>
                <a:cs typeface="+mn-cs"/>
              </a:rPr>
              <a:t>bluetooth</a:t>
            </a:r>
            <a:r>
              <a:rPr lang="en-US" altLang="zh-CN" sz="1200" kern="1200" dirty="0" smtClean="0">
                <a:solidFill>
                  <a:schemeClr val="tx1"/>
                </a:solidFill>
                <a:effectLst/>
                <a:latin typeface="+mn-lt"/>
                <a:ea typeface="+mn-ea"/>
                <a:cs typeface="+mn-cs"/>
              </a:rPr>
              <a:t>. I tried to add a HC-06 Bluetooth module on the Arduino board and build a connection with the Raspberry Pi so that the sensors can send data to the Raspberry wirelessly. The system works well for getting data from the </a:t>
            </a:r>
            <a:r>
              <a:rPr lang="en-US" altLang="zh-CN" sz="1200" kern="1200" dirty="0" err="1" smtClean="0">
                <a:solidFill>
                  <a:schemeClr val="tx1"/>
                </a:solidFill>
                <a:effectLst/>
                <a:latin typeface="+mn-lt"/>
                <a:ea typeface="+mn-ea"/>
                <a:cs typeface="+mn-cs"/>
              </a:rPr>
              <a:t>SmartHome</a:t>
            </a:r>
            <a:r>
              <a:rPr lang="en-US" altLang="zh-CN" sz="1200" kern="1200" dirty="0" smtClean="0">
                <a:solidFill>
                  <a:schemeClr val="tx1"/>
                </a:solidFill>
                <a:effectLst/>
                <a:latin typeface="+mn-lt"/>
                <a:ea typeface="+mn-ea"/>
                <a:cs typeface="+mn-cs"/>
              </a:rPr>
              <a:t> sensors. </a:t>
            </a:r>
          </a:p>
          <a:p>
            <a:r>
              <a:rPr lang="en-US" altLang="zh-CN" sz="1200" kern="1200" dirty="0" smtClean="0">
                <a:solidFill>
                  <a:schemeClr val="tx1"/>
                </a:solidFill>
                <a:effectLst/>
                <a:latin typeface="+mn-lt"/>
                <a:ea typeface="+mn-ea"/>
                <a:cs typeface="+mn-cs"/>
              </a:rPr>
              <a:t>However, when it comes to eHealth sensors, the sample rate becomes higher, which means more data is going to send within a short time period. Since the transfer rate of the Bluetooth is slow, a lot of data packet were dropped during the transmission,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Therefore, for the next step, I would like to revise the code in order to reduce the packet loss probability.</a:t>
            </a:r>
          </a:p>
          <a:p>
            <a:endParaRPr lang="en-US"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EB3FCA9A-167E-4D95-8149-B530E1846CAE}" type="slidenum">
              <a:rPr lang="es-ES" smtClean="0"/>
              <a:pPr/>
              <a:t>6</a:t>
            </a:fld>
            <a:endParaRPr lang="es-ES"/>
          </a:p>
        </p:txBody>
      </p:sp>
    </p:spTree>
    <p:extLst>
      <p:ext uri="{BB962C8B-B14F-4D97-AF65-F5344CB8AC3E}">
        <p14:creationId xmlns:p14="http://schemas.microsoft.com/office/powerpoint/2010/main" val="833064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B3FCA9A-167E-4D95-8149-B530E1846CAE}" type="slidenum">
              <a:rPr lang="es-ES" smtClean="0"/>
              <a:pPr/>
              <a:t>7</a:t>
            </a:fld>
            <a:endParaRPr lang="es-ES"/>
          </a:p>
        </p:txBody>
      </p:sp>
    </p:spTree>
    <p:extLst>
      <p:ext uri="{BB962C8B-B14F-4D97-AF65-F5344CB8AC3E}">
        <p14:creationId xmlns:p14="http://schemas.microsoft.com/office/powerpoint/2010/main" val="1861263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B3FCA9A-167E-4D95-8149-B530E1846CAE}" type="slidenum">
              <a:rPr lang="es-ES" smtClean="0"/>
              <a:pPr/>
              <a:t>8</a:t>
            </a:fld>
            <a:endParaRPr lang="es-ES"/>
          </a:p>
        </p:txBody>
      </p:sp>
    </p:spTree>
    <p:extLst>
      <p:ext uri="{BB962C8B-B14F-4D97-AF65-F5344CB8AC3E}">
        <p14:creationId xmlns:p14="http://schemas.microsoft.com/office/powerpoint/2010/main" val="120384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dirty="0" smtClean="0"/>
              <a:t>Clic para editar título</a:t>
            </a:r>
            <a:endParaRPr lang="es-ES_tradnl"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_tradnl" dirty="0"/>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r>
              <a:rPr lang="es-ES_tradnl" smtClean="0"/>
              <a:t>&lt;Título del TFG&gt;</a:t>
            </a:r>
            <a:endParaRPr lang="es-ES_tradnl"/>
          </a:p>
        </p:txBody>
      </p:sp>
      <p:sp>
        <p:nvSpPr>
          <p:cNvPr id="6" name="Marcador de número de diapositiva 5"/>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8" name="Imagen 4" descr="logo1-upv.png"/>
          <p:cNvPicPr>
            <a:picLocks noChangeAspect="1"/>
          </p:cNvPicPr>
          <p:nvPr userDrawn="1"/>
        </p:nvPicPr>
        <p:blipFill>
          <a:blip r:embed="rId2" cstate="email">
            <a:duotone>
              <a:prstClr val="black"/>
              <a:schemeClr val="accent6">
                <a:tint val="45000"/>
                <a:satMod val="400000"/>
              </a:schemeClr>
            </a:duotone>
          </a:blip>
          <a:stretch>
            <a:fillRect/>
          </a:stretch>
        </p:blipFill>
        <p:spPr>
          <a:xfrm>
            <a:off x="6603833" y="273744"/>
            <a:ext cx="2068740" cy="689580"/>
          </a:xfrm>
          <a:prstGeom prst="rect">
            <a:avLst/>
          </a:prstGeom>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66926"/>
            <a:ext cx="7315200" cy="4059238"/>
          </a:xfr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r>
              <a:rPr lang="es-ES_tradnl" smtClean="0"/>
              <a:t>&lt;Título del TFG&gt;</a:t>
            </a:r>
            <a:endParaRPr lang="es-ES_tradnl"/>
          </a:p>
        </p:txBody>
      </p:sp>
      <p:sp>
        <p:nvSpPr>
          <p:cNvPr id="6" name="Marcador de número de diapositiva 5"/>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133475"/>
            <a:ext cx="1257300" cy="4992688"/>
          </a:xfrm>
        </p:spPr>
        <p:txBody>
          <a:bodyPr vert="eaVert"/>
          <a:lstStyle/>
          <a:p>
            <a:r>
              <a:rPr lang="es-ES_tradnl" dirty="0" smtClean="0"/>
              <a:t>Clic para editar título</a:t>
            </a:r>
            <a:endParaRPr lang="es-ES_tradnl" dirty="0"/>
          </a:p>
        </p:txBody>
      </p:sp>
      <p:sp>
        <p:nvSpPr>
          <p:cNvPr id="3" name="Marcador de texto vertical 2"/>
          <p:cNvSpPr>
            <a:spLocks noGrp="1"/>
          </p:cNvSpPr>
          <p:nvPr>
            <p:ph type="body" orient="vert" idx="1"/>
          </p:nvPr>
        </p:nvSpPr>
        <p:spPr>
          <a:xfrm>
            <a:off x="457200" y="1133475"/>
            <a:ext cx="6019800" cy="4992688"/>
          </a:xfr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r>
              <a:rPr lang="es-ES_tradnl" smtClean="0"/>
              <a:t>&lt;Título del TFG&gt;</a:t>
            </a:r>
            <a:endParaRPr lang="es-ES_tradnl"/>
          </a:p>
        </p:txBody>
      </p:sp>
      <p:sp>
        <p:nvSpPr>
          <p:cNvPr id="6" name="Marcador de número de diapositiva 5"/>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r>
              <a:rPr lang="es-ES_tradnl" smtClean="0"/>
              <a:t>&lt;Título del TFG&gt;</a:t>
            </a:r>
            <a:endParaRPr lang="es-ES_tradnl"/>
          </a:p>
        </p:txBody>
      </p:sp>
      <p:sp>
        <p:nvSpPr>
          <p:cNvPr id="6" name="Marcador de número de diapositiva 5"/>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ES_tradnl"/>
          </a:p>
        </p:txBody>
      </p:sp>
      <p:sp>
        <p:nvSpPr>
          <p:cNvPr id="5" name="Marcador de pie de página 4"/>
          <p:cNvSpPr>
            <a:spLocks noGrp="1"/>
          </p:cNvSpPr>
          <p:nvPr>
            <p:ph type="ftr" sz="quarter" idx="11"/>
          </p:nvPr>
        </p:nvSpPr>
        <p:spPr/>
        <p:txBody>
          <a:bodyPr/>
          <a:lstStyle/>
          <a:p>
            <a:r>
              <a:rPr lang="es-ES_tradnl" smtClean="0"/>
              <a:t>&lt;Título del TFG&gt;</a:t>
            </a:r>
            <a:endParaRPr lang="es-ES_tradnl"/>
          </a:p>
        </p:txBody>
      </p:sp>
      <p:sp>
        <p:nvSpPr>
          <p:cNvPr id="6" name="Marcador de número de diapositiva 5"/>
          <p:cNvSpPr>
            <a:spLocks noGrp="1"/>
          </p:cNvSpPr>
          <p:nvPr>
            <p:ph type="sldNum" sz="quarter" idx="12"/>
          </p:nvPr>
        </p:nvSpPr>
        <p:spPr/>
        <p:txBody>
          <a:bodyPr/>
          <a:lstStyle/>
          <a:p>
            <a:fld id="{AA4B63D6-FE1B-964C-A225-72F02CBE5678}"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2085975"/>
            <a:ext cx="4038600" cy="40401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contenido 3"/>
          <p:cNvSpPr>
            <a:spLocks noGrp="1"/>
          </p:cNvSpPr>
          <p:nvPr>
            <p:ph sz="half" idx="2"/>
          </p:nvPr>
        </p:nvSpPr>
        <p:spPr>
          <a:xfrm>
            <a:off x="4648200" y="2085975"/>
            <a:ext cx="4038600" cy="40401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fecha 4"/>
          <p:cNvSpPr>
            <a:spLocks noGrp="1"/>
          </p:cNvSpPr>
          <p:nvPr>
            <p:ph type="dt" sz="half" idx="10"/>
          </p:nvPr>
        </p:nvSpPr>
        <p:spPr/>
        <p:txBody>
          <a:bodyPr/>
          <a:lstStyle/>
          <a:p>
            <a:endParaRPr lang="es-ES_tradnl"/>
          </a:p>
        </p:txBody>
      </p:sp>
      <p:sp>
        <p:nvSpPr>
          <p:cNvPr id="6" name="Marcador de pie de página 5"/>
          <p:cNvSpPr>
            <a:spLocks noGrp="1"/>
          </p:cNvSpPr>
          <p:nvPr>
            <p:ph type="ftr" sz="quarter" idx="11"/>
          </p:nvPr>
        </p:nvSpPr>
        <p:spPr/>
        <p:txBody>
          <a:bodyPr/>
          <a:lstStyle/>
          <a:p>
            <a:r>
              <a:rPr lang="es-ES_tradnl" smtClean="0"/>
              <a:t>&lt;Título del TFG&gt;</a:t>
            </a:r>
            <a:endParaRPr lang="es-ES_tradnl"/>
          </a:p>
        </p:txBody>
      </p:sp>
      <p:sp>
        <p:nvSpPr>
          <p:cNvPr id="7" name="Marcador de número de diapositiva 6"/>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70656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34632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texto 4"/>
          <p:cNvSpPr>
            <a:spLocks noGrp="1"/>
          </p:cNvSpPr>
          <p:nvPr>
            <p:ph type="body" sz="quarter" idx="3"/>
          </p:nvPr>
        </p:nvSpPr>
        <p:spPr>
          <a:xfrm>
            <a:off x="4645025" y="170656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45025" y="234632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7" name="Marcador de fecha 6"/>
          <p:cNvSpPr>
            <a:spLocks noGrp="1"/>
          </p:cNvSpPr>
          <p:nvPr>
            <p:ph type="dt" sz="half" idx="10"/>
          </p:nvPr>
        </p:nvSpPr>
        <p:spPr/>
        <p:txBody>
          <a:bodyPr/>
          <a:lstStyle/>
          <a:p>
            <a:endParaRPr lang="es-ES_tradnl"/>
          </a:p>
        </p:txBody>
      </p:sp>
      <p:sp>
        <p:nvSpPr>
          <p:cNvPr id="8" name="Marcador de pie de página 7"/>
          <p:cNvSpPr>
            <a:spLocks noGrp="1"/>
          </p:cNvSpPr>
          <p:nvPr>
            <p:ph type="ftr" sz="quarter" idx="11"/>
          </p:nvPr>
        </p:nvSpPr>
        <p:spPr/>
        <p:txBody>
          <a:bodyPr/>
          <a:lstStyle/>
          <a:p>
            <a:r>
              <a:rPr lang="es-ES_tradnl" smtClean="0"/>
              <a:t>&lt;Título del TFG&gt;</a:t>
            </a:r>
            <a:endParaRPr lang="es-ES_tradnl"/>
          </a:p>
        </p:txBody>
      </p:sp>
      <p:sp>
        <p:nvSpPr>
          <p:cNvPr id="9" name="Marcador de número de diapositiva 8"/>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endParaRPr lang="es-ES_tradnl"/>
          </a:p>
        </p:txBody>
      </p:sp>
      <p:sp>
        <p:nvSpPr>
          <p:cNvPr id="4" name="Marcador de pie de página 3"/>
          <p:cNvSpPr>
            <a:spLocks noGrp="1"/>
          </p:cNvSpPr>
          <p:nvPr>
            <p:ph type="ftr" sz="quarter" idx="11"/>
          </p:nvPr>
        </p:nvSpPr>
        <p:spPr/>
        <p:txBody>
          <a:bodyPr/>
          <a:lstStyle/>
          <a:p>
            <a:r>
              <a:rPr lang="es-ES_tradnl" smtClean="0"/>
              <a:t>&lt;Título del TFG&gt;</a:t>
            </a:r>
            <a:endParaRPr lang="es-ES_tradnl"/>
          </a:p>
        </p:txBody>
      </p:sp>
      <p:sp>
        <p:nvSpPr>
          <p:cNvPr id="5" name="Marcador de número de diapositiva 4"/>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_tradnl"/>
          </a:p>
        </p:txBody>
      </p:sp>
      <p:sp>
        <p:nvSpPr>
          <p:cNvPr id="3" name="Marcador de pie de página 2"/>
          <p:cNvSpPr>
            <a:spLocks noGrp="1"/>
          </p:cNvSpPr>
          <p:nvPr>
            <p:ph type="ftr" sz="quarter" idx="11"/>
          </p:nvPr>
        </p:nvSpPr>
        <p:spPr/>
        <p:txBody>
          <a:bodyPr/>
          <a:lstStyle/>
          <a:p>
            <a:r>
              <a:rPr lang="es-ES_tradnl" smtClean="0"/>
              <a:t>&lt;Título del TFG&gt;</a:t>
            </a:r>
            <a:endParaRPr lang="es-ES_tradnl"/>
          </a:p>
        </p:txBody>
      </p:sp>
      <p:sp>
        <p:nvSpPr>
          <p:cNvPr id="4" name="Marcador de número de diapositiva 3"/>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33475"/>
            <a:ext cx="3008313" cy="882650"/>
          </a:xfrm>
        </p:spPr>
        <p:txBody>
          <a:bodyPr anchor="b"/>
          <a:lstStyle>
            <a:lvl1pPr algn="l">
              <a:defRPr sz="2000" b="1"/>
            </a:lvl1pPr>
          </a:lstStyle>
          <a:p>
            <a:r>
              <a:rPr lang="es-ES_tradnl" dirty="0" smtClean="0"/>
              <a:t>Clic para editar título</a:t>
            </a:r>
            <a:endParaRPr lang="es-ES_tradnl" dirty="0"/>
          </a:p>
        </p:txBody>
      </p:sp>
      <p:sp>
        <p:nvSpPr>
          <p:cNvPr id="3" name="Marcador de contenido 2"/>
          <p:cNvSpPr>
            <a:spLocks noGrp="1"/>
          </p:cNvSpPr>
          <p:nvPr>
            <p:ph idx="1"/>
          </p:nvPr>
        </p:nvSpPr>
        <p:spPr>
          <a:xfrm>
            <a:off x="3575050" y="1133475"/>
            <a:ext cx="5111750" cy="4992688"/>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texto 3"/>
          <p:cNvSpPr>
            <a:spLocks noGrp="1"/>
          </p:cNvSpPr>
          <p:nvPr>
            <p:ph type="body" sz="half" idx="2"/>
          </p:nvPr>
        </p:nvSpPr>
        <p:spPr>
          <a:xfrm>
            <a:off x="457200" y="2152650"/>
            <a:ext cx="3008313" cy="3973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Marcador de fecha 4"/>
          <p:cNvSpPr>
            <a:spLocks noGrp="1"/>
          </p:cNvSpPr>
          <p:nvPr>
            <p:ph type="dt" sz="half" idx="10"/>
          </p:nvPr>
        </p:nvSpPr>
        <p:spPr/>
        <p:txBody>
          <a:bodyPr/>
          <a:lstStyle/>
          <a:p>
            <a:endParaRPr lang="es-ES_tradnl"/>
          </a:p>
        </p:txBody>
      </p:sp>
      <p:sp>
        <p:nvSpPr>
          <p:cNvPr id="6" name="Marcador de pie de página 5"/>
          <p:cNvSpPr>
            <a:spLocks noGrp="1"/>
          </p:cNvSpPr>
          <p:nvPr>
            <p:ph type="ftr" sz="quarter" idx="11"/>
          </p:nvPr>
        </p:nvSpPr>
        <p:spPr/>
        <p:txBody>
          <a:bodyPr/>
          <a:lstStyle/>
          <a:p>
            <a:r>
              <a:rPr lang="es-ES_tradnl" smtClean="0"/>
              <a:t>&lt;Título del TFG&gt;</a:t>
            </a:r>
            <a:endParaRPr lang="es-ES_tradnl"/>
          </a:p>
        </p:txBody>
      </p:sp>
      <p:sp>
        <p:nvSpPr>
          <p:cNvPr id="7" name="Marcador de número de diapositiva 6"/>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962525"/>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1114425"/>
            <a:ext cx="5227637" cy="3848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5292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Marcador de fecha 4"/>
          <p:cNvSpPr>
            <a:spLocks noGrp="1"/>
          </p:cNvSpPr>
          <p:nvPr>
            <p:ph type="dt" sz="half" idx="10"/>
          </p:nvPr>
        </p:nvSpPr>
        <p:spPr/>
        <p:txBody>
          <a:bodyPr/>
          <a:lstStyle/>
          <a:p>
            <a:endParaRPr lang="es-ES_tradnl"/>
          </a:p>
        </p:txBody>
      </p:sp>
      <p:sp>
        <p:nvSpPr>
          <p:cNvPr id="6" name="Marcador de pie de página 5"/>
          <p:cNvSpPr>
            <a:spLocks noGrp="1"/>
          </p:cNvSpPr>
          <p:nvPr>
            <p:ph type="ftr" sz="quarter" idx="11"/>
          </p:nvPr>
        </p:nvSpPr>
        <p:spPr/>
        <p:txBody>
          <a:bodyPr/>
          <a:lstStyle/>
          <a:p>
            <a:r>
              <a:rPr lang="es-ES_tradnl" smtClean="0"/>
              <a:t>&lt;Título del TFG&gt;</a:t>
            </a:r>
            <a:endParaRPr lang="es-ES_tradnl"/>
          </a:p>
        </p:txBody>
      </p:sp>
      <p:sp>
        <p:nvSpPr>
          <p:cNvPr id="7" name="Marcador de número de diapositiva 6"/>
          <p:cNvSpPr>
            <a:spLocks noGrp="1"/>
          </p:cNvSpPr>
          <p:nvPr>
            <p:ph type="sldNum" sz="quarter" idx="12"/>
          </p:nvPr>
        </p:nvSpPr>
        <p:spPr/>
        <p:txBody>
          <a:bodyPr/>
          <a:lstStyle/>
          <a:p>
            <a:fld id="{AA4B63D6-FE1B-964C-A225-72F02CBE5678}" type="slidenum">
              <a:rPr lang="es-ES_tradnl" smtClean="0"/>
              <a:pPr/>
              <a:t>‹Nº›</a:t>
            </a:fld>
            <a:endParaRPr lang="es-ES_tradnl"/>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370930" y="217179"/>
            <a:ext cx="6303169" cy="882416"/>
          </a:xfrm>
          <a:prstGeom prst="rect">
            <a:avLst/>
          </a:prstGeom>
        </p:spPr>
        <p:txBody>
          <a:bodyPr vert="horz" lIns="91440" tIns="45720" rIns="91440" bIns="45720" rtlCol="0" anchor="ctr">
            <a:noAutofit/>
          </a:bodyPr>
          <a:lstStyle/>
          <a:p>
            <a:r>
              <a:rPr lang="es-ES_tradnl" dirty="0" smtClean="0"/>
              <a:t>Clic para editar título</a:t>
            </a:r>
            <a:endParaRPr lang="es-ES_tradnl" dirty="0"/>
          </a:p>
        </p:txBody>
      </p:sp>
      <p:sp>
        <p:nvSpPr>
          <p:cNvPr id="3" name="Marcador de texto 2"/>
          <p:cNvSpPr>
            <a:spLocks noGrp="1"/>
          </p:cNvSpPr>
          <p:nvPr>
            <p:ph type="body" idx="1"/>
          </p:nvPr>
        </p:nvSpPr>
        <p:spPr>
          <a:xfrm>
            <a:off x="457200" y="1261640"/>
            <a:ext cx="8229600" cy="4864523"/>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_tradnl" smtClean="0"/>
              <a:t>&lt;Título del TFG&gt;</a:t>
            </a:r>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B63D6-FE1B-964C-A225-72F02CBE5678}" type="slidenum">
              <a:rPr lang="es-ES_tradnl" smtClean="0"/>
              <a:pPr/>
              <a:t>‹Nº›</a:t>
            </a:fld>
            <a:endParaRPr lang="es-ES_tradnl"/>
          </a:p>
        </p:txBody>
      </p:sp>
      <p:pic>
        <p:nvPicPr>
          <p:cNvPr id="13"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44500" y="331619"/>
            <a:ext cx="1926431" cy="66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tiff"/><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tiff"/><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756415" y="3328263"/>
            <a:ext cx="7594658" cy="1388961"/>
          </a:xfrm>
        </p:spPr>
        <p:txBody>
          <a:bodyPr>
            <a:noAutofit/>
          </a:bodyPr>
          <a:lstStyle/>
          <a:p>
            <a:r>
              <a:rPr lang="en-US" altLang="zh-CN" dirty="0" smtClean="0">
                <a:solidFill>
                  <a:schemeClr val="accent5"/>
                </a:solidFill>
                <a:latin typeface="Helvetica Neue Medium" charset="0"/>
                <a:ea typeface="Helvetica Neue Medium" charset="0"/>
                <a:cs typeface="Helvetica Neue Medium" charset="0"/>
              </a:rPr>
              <a:t>Design </a:t>
            </a:r>
            <a:r>
              <a:rPr lang="en-US" altLang="zh-CN" dirty="0">
                <a:solidFill>
                  <a:schemeClr val="accent5"/>
                </a:solidFill>
                <a:latin typeface="Helvetica Neue Medium" charset="0"/>
                <a:ea typeface="Helvetica Neue Medium" charset="0"/>
                <a:cs typeface="Helvetica Neue Medium" charset="0"/>
              </a:rPr>
              <a:t>and Development of a Pervasive Monitoring System based on Arduino Smart Home Kit and Smartwatches</a:t>
            </a:r>
            <a:r>
              <a:rPr lang="zh-CN" altLang="zh-CN" dirty="0">
                <a:solidFill>
                  <a:schemeClr val="accent5"/>
                </a:solidFill>
                <a:latin typeface="Helvetica Neue Medium" charset="0"/>
                <a:ea typeface="Helvetica Neue Medium" charset="0"/>
                <a:cs typeface="Helvetica Neue Medium" charset="0"/>
              </a:rPr>
              <a:t> </a:t>
            </a:r>
            <a:endParaRPr lang="es-ES" dirty="0">
              <a:solidFill>
                <a:schemeClr val="accent5"/>
              </a:solidFill>
              <a:latin typeface="Helvetica Neue Medium" charset="0"/>
              <a:ea typeface="Helvetica Neue Medium" charset="0"/>
              <a:cs typeface="Helvetica Neue Medium" charset="0"/>
            </a:endParaRPr>
          </a:p>
          <a:p>
            <a:endParaRPr lang="es-ES" sz="3200" b="1" dirty="0" smtClean="0">
              <a:solidFill>
                <a:schemeClr val="accent5"/>
              </a:solidFill>
            </a:endParaRPr>
          </a:p>
          <a:p>
            <a:pPr algn="l"/>
            <a:r>
              <a:rPr lang="es-ES" sz="2000" dirty="0" err="1" smtClean="0">
                <a:solidFill>
                  <a:schemeClr val="accent5"/>
                </a:solidFill>
                <a:latin typeface="Helvetica Neue Light" charset="0"/>
                <a:ea typeface="Helvetica Neue Light" charset="0"/>
                <a:cs typeface="Helvetica Neue Light" charset="0"/>
              </a:rPr>
              <a:t>Author</a:t>
            </a:r>
            <a:r>
              <a:rPr lang="es-ES" sz="2000" dirty="0" smtClean="0">
                <a:solidFill>
                  <a:schemeClr val="accent5"/>
                </a:solidFill>
                <a:latin typeface="Helvetica Neue Light" charset="0"/>
                <a:ea typeface="Helvetica Neue Light" charset="0"/>
                <a:cs typeface="Helvetica Neue Light" charset="0"/>
              </a:rPr>
              <a:t>: </a:t>
            </a:r>
            <a:r>
              <a:rPr lang="en-US" altLang="zh-CN" sz="2000" dirty="0" err="1" smtClean="0">
                <a:solidFill>
                  <a:schemeClr val="accent5"/>
                </a:solidFill>
                <a:latin typeface="Helvetica Neue Light" charset="0"/>
                <a:ea typeface="Helvetica Neue Light" charset="0"/>
                <a:cs typeface="Helvetica Neue Light" charset="0"/>
              </a:rPr>
              <a:t>Weisi</a:t>
            </a:r>
            <a:r>
              <a:rPr lang="zh-CN" altLang="en-US" sz="2000" dirty="0" smtClean="0">
                <a:solidFill>
                  <a:schemeClr val="accent5"/>
                </a:solidFill>
                <a:latin typeface="Helvetica Neue Light" charset="0"/>
                <a:ea typeface="Helvetica Neue Light" charset="0"/>
                <a:cs typeface="Helvetica Neue Light" charset="0"/>
              </a:rPr>
              <a:t> </a:t>
            </a:r>
            <a:r>
              <a:rPr lang="en-US" altLang="zh-CN" sz="2000" dirty="0" smtClean="0">
                <a:solidFill>
                  <a:schemeClr val="accent5"/>
                </a:solidFill>
                <a:latin typeface="Helvetica Neue Light" charset="0"/>
                <a:ea typeface="Helvetica Neue Light" charset="0"/>
                <a:cs typeface="Helvetica Neue Light" charset="0"/>
              </a:rPr>
              <a:t>Han</a:t>
            </a:r>
            <a:endParaRPr lang="es-ES" sz="2000" dirty="0" smtClean="0">
              <a:solidFill>
                <a:schemeClr val="accent5"/>
              </a:solidFill>
              <a:latin typeface="Helvetica Neue Light" charset="0"/>
              <a:ea typeface="Helvetica Neue Light" charset="0"/>
              <a:cs typeface="Helvetica Neue Light" charset="0"/>
            </a:endParaRPr>
          </a:p>
          <a:p>
            <a:pPr algn="l"/>
            <a:r>
              <a:rPr lang="es-ES" sz="2000" dirty="0" smtClean="0">
                <a:solidFill>
                  <a:schemeClr val="accent5"/>
                </a:solidFill>
                <a:latin typeface="Helvetica Neue Light" charset="0"/>
                <a:ea typeface="Helvetica Neue Light" charset="0"/>
                <a:cs typeface="Helvetica Neue Light" charset="0"/>
              </a:rPr>
              <a:t>Supervisor: </a:t>
            </a:r>
            <a:r>
              <a:rPr lang="en-US" altLang="zh-CN" sz="2000" dirty="0" smtClean="0">
                <a:solidFill>
                  <a:schemeClr val="accent5"/>
                </a:solidFill>
                <a:latin typeface="Helvetica Neue Light" charset="0"/>
                <a:ea typeface="Helvetica Neue Light" charset="0"/>
                <a:cs typeface="Helvetica Neue Light" charset="0"/>
              </a:rPr>
              <a:t>Vicente</a:t>
            </a:r>
            <a:r>
              <a:rPr lang="zh-CN" altLang="en-US" sz="2000" dirty="0" smtClean="0">
                <a:solidFill>
                  <a:schemeClr val="accent5"/>
                </a:solidFill>
                <a:latin typeface="Helvetica Neue Light" charset="0"/>
                <a:ea typeface="Helvetica Neue Light" charset="0"/>
                <a:cs typeface="Helvetica Neue Light" charset="0"/>
              </a:rPr>
              <a:t> </a:t>
            </a:r>
            <a:r>
              <a:rPr lang="en-US" altLang="zh-CN" sz="2000" dirty="0" err="1" smtClean="0">
                <a:solidFill>
                  <a:schemeClr val="accent5"/>
                </a:solidFill>
                <a:latin typeface="Helvetica Neue Light" charset="0"/>
                <a:ea typeface="Helvetica Neue Light" charset="0"/>
                <a:cs typeface="Helvetica Neue Light" charset="0"/>
              </a:rPr>
              <a:t>Traver</a:t>
            </a:r>
            <a:endParaRPr lang="es-ES" sz="2000" dirty="0" smtClean="0">
              <a:solidFill>
                <a:schemeClr val="accent5"/>
              </a:solidFill>
              <a:latin typeface="Helvetica Neue Light" charset="0"/>
              <a:ea typeface="Helvetica Neue Light" charset="0"/>
              <a:cs typeface="Helvetica Neue Light" charset="0"/>
            </a:endParaRPr>
          </a:p>
          <a:p>
            <a:pPr algn="l"/>
            <a:endParaRPr lang="es-ES" sz="2000" dirty="0" smtClean="0">
              <a:solidFill>
                <a:schemeClr val="tx1"/>
              </a:solidFill>
              <a:latin typeface="Helvetica Neue Light" charset="0"/>
              <a:ea typeface="Helvetica Neue Light" charset="0"/>
              <a:cs typeface="Helvetica Neue Light" charset="0"/>
            </a:endParaRPr>
          </a:p>
          <a:p>
            <a:pPr algn="r"/>
            <a:r>
              <a:rPr lang="es-ES" sz="1800" dirty="0" smtClean="0">
                <a:solidFill>
                  <a:schemeClr val="accent5"/>
                </a:solidFill>
                <a:latin typeface="Helvetica Neue Light" charset="0"/>
                <a:ea typeface="Helvetica Neue Light" charset="0"/>
                <a:cs typeface="Helvetica Neue Light" charset="0"/>
              </a:rPr>
              <a:t>Valencia, </a:t>
            </a:r>
            <a:r>
              <a:rPr lang="en-US" altLang="zh-CN" sz="1800" dirty="0" smtClean="0">
                <a:solidFill>
                  <a:schemeClr val="accent5"/>
                </a:solidFill>
                <a:latin typeface="Helvetica Neue Light" charset="0"/>
                <a:ea typeface="Helvetica Neue Light" charset="0"/>
                <a:cs typeface="Helvetica Neue Light" charset="0"/>
              </a:rPr>
              <a:t>03/05/2017</a:t>
            </a:r>
            <a:endParaRPr lang="es-ES" sz="1800" dirty="0">
              <a:solidFill>
                <a:schemeClr val="accent5"/>
              </a:solidFill>
              <a:latin typeface="Helvetica Neue Light" charset="0"/>
              <a:ea typeface="Helvetica Neue Light" charset="0"/>
              <a:cs typeface="Helvetica Neue Light" charset="0"/>
            </a:endParaRPr>
          </a:p>
        </p:txBody>
      </p:sp>
      <p:pic>
        <p:nvPicPr>
          <p:cNvPr id="7" name="12 Imagen" descr="upv0211.jpg"/>
          <p:cNvPicPr>
            <a:picLocks noChangeAspect="1"/>
          </p:cNvPicPr>
          <p:nvPr/>
        </p:nvPicPr>
        <p:blipFill>
          <a:blip r:embed="rId3" cstate="print"/>
          <a:srcRect/>
          <a:stretch>
            <a:fillRect/>
          </a:stretch>
        </p:blipFill>
        <p:spPr bwMode="auto">
          <a:xfrm>
            <a:off x="3771900" y="4763"/>
            <a:ext cx="2374900" cy="1543050"/>
          </a:xfrm>
          <a:prstGeom prst="rect">
            <a:avLst/>
          </a:prstGeom>
          <a:noFill/>
          <a:ln w="9525">
            <a:noFill/>
            <a:miter lim="800000"/>
            <a:headEnd/>
            <a:tailEnd/>
          </a:ln>
        </p:spPr>
      </p:pic>
      <p:pic>
        <p:nvPicPr>
          <p:cNvPr id="8" name="13 Imagen" descr="DescargaCrisJulioNov09 516.jpg"/>
          <p:cNvPicPr>
            <a:picLocks noChangeAspect="1"/>
          </p:cNvPicPr>
          <p:nvPr/>
        </p:nvPicPr>
        <p:blipFill>
          <a:blip r:embed="rId4" cstate="print"/>
          <a:srcRect/>
          <a:stretch>
            <a:fillRect/>
          </a:stretch>
        </p:blipFill>
        <p:spPr bwMode="auto">
          <a:xfrm>
            <a:off x="5961063" y="4763"/>
            <a:ext cx="1155700" cy="1543050"/>
          </a:xfrm>
          <a:prstGeom prst="rect">
            <a:avLst/>
          </a:prstGeom>
          <a:noFill/>
          <a:ln w="9525">
            <a:noFill/>
            <a:miter lim="800000"/>
            <a:headEnd/>
            <a:tailEnd/>
          </a:ln>
        </p:spPr>
      </p:pic>
      <p:pic>
        <p:nvPicPr>
          <p:cNvPr id="9" name="14 Imagen" descr="DescargaCrisJulioNov09 513.jpg"/>
          <p:cNvPicPr>
            <a:picLocks noChangeAspect="1"/>
          </p:cNvPicPr>
          <p:nvPr/>
        </p:nvPicPr>
        <p:blipFill>
          <a:blip r:embed="rId5" cstate="print"/>
          <a:srcRect/>
          <a:stretch>
            <a:fillRect/>
          </a:stretch>
        </p:blipFill>
        <p:spPr bwMode="auto">
          <a:xfrm>
            <a:off x="7080250" y="4763"/>
            <a:ext cx="2063750" cy="1543050"/>
          </a:xfrm>
          <a:prstGeom prst="rect">
            <a:avLst/>
          </a:prstGeom>
          <a:noFill/>
          <a:ln w="9525">
            <a:noFill/>
            <a:miter lim="800000"/>
            <a:headEnd/>
            <a:tailEnd/>
          </a:ln>
        </p:spPr>
      </p:pic>
      <p:pic>
        <p:nvPicPr>
          <p:cNvPr id="10" name="16 Imagen" descr="DescargaCrisJulioNov09 512.jpg"/>
          <p:cNvPicPr>
            <a:picLocks noChangeAspect="1"/>
          </p:cNvPicPr>
          <p:nvPr/>
        </p:nvPicPr>
        <p:blipFill>
          <a:blip r:embed="rId6" cstate="print"/>
          <a:srcRect/>
          <a:stretch>
            <a:fillRect/>
          </a:stretch>
        </p:blipFill>
        <p:spPr bwMode="auto">
          <a:xfrm>
            <a:off x="1697038" y="1588"/>
            <a:ext cx="2073275" cy="1549400"/>
          </a:xfrm>
          <a:prstGeom prst="rect">
            <a:avLst/>
          </a:prstGeom>
          <a:noFill/>
          <a:ln w="9525">
            <a:noFill/>
            <a:miter lim="800000"/>
            <a:headEnd/>
            <a:tailEnd/>
          </a:ln>
        </p:spPr>
      </p:pic>
      <p:pic>
        <p:nvPicPr>
          <p:cNvPr id="11" name="11 Imagen" descr="upv0193.jpg"/>
          <p:cNvPicPr>
            <a:picLocks noChangeAspect="1"/>
          </p:cNvPicPr>
          <p:nvPr/>
        </p:nvPicPr>
        <p:blipFill>
          <a:blip r:embed="rId7" cstate="print"/>
          <a:srcRect/>
          <a:stretch>
            <a:fillRect/>
          </a:stretch>
        </p:blipFill>
        <p:spPr bwMode="auto">
          <a:xfrm>
            <a:off x="3175" y="1588"/>
            <a:ext cx="2033588" cy="1549400"/>
          </a:xfrm>
          <a:prstGeom prst="rect">
            <a:avLst/>
          </a:prstGeom>
          <a:noFill/>
          <a:ln w="9525">
            <a:noFill/>
            <a:miter lim="800000"/>
            <a:headEnd/>
            <a:tailEnd/>
          </a:ln>
        </p:spPr>
      </p:pic>
      <p:sp>
        <p:nvSpPr>
          <p:cNvPr id="2" name="1 CuadroTexto"/>
          <p:cNvSpPr txBox="1"/>
          <p:nvPr/>
        </p:nvSpPr>
        <p:spPr>
          <a:xfrm>
            <a:off x="676208" y="2654108"/>
            <a:ext cx="7755072" cy="369332"/>
          </a:xfrm>
          <a:prstGeom prst="rect">
            <a:avLst/>
          </a:prstGeom>
          <a:noFill/>
        </p:spPr>
        <p:txBody>
          <a:bodyPr wrap="none" rtlCol="0">
            <a:spAutoFit/>
          </a:bodyPr>
          <a:lstStyle/>
          <a:p>
            <a:r>
              <a:rPr lang="es-ES" b="1" dirty="0" smtClean="0">
                <a:solidFill>
                  <a:schemeClr val="bg1">
                    <a:lumMod val="65000"/>
                  </a:schemeClr>
                </a:solidFill>
                <a:latin typeface="Arial" panose="020B0604020202020204" pitchFamily="34" charset="0"/>
                <a:cs typeface="Arial" panose="020B0604020202020204" pitchFamily="34" charset="0"/>
              </a:rPr>
              <a:t>Grado en Ingeniería de Tecnologías y Servicios de Telecomunicación</a:t>
            </a:r>
            <a:endParaRPr lang="es-ES" b="1" dirty="0">
              <a:solidFill>
                <a:schemeClr val="bg1">
                  <a:lumMod val="65000"/>
                </a:schemeClr>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968" y="1818451"/>
            <a:ext cx="2258140" cy="779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n 4" descr="logo1-upv.png"/>
          <p:cNvPicPr>
            <a:picLocks noChangeAspect="1"/>
          </p:cNvPicPr>
          <p:nvPr/>
        </p:nvPicPr>
        <p:blipFill>
          <a:blip r:embed="rId9" cstate="email">
            <a:duotone>
              <a:prstClr val="black"/>
              <a:schemeClr val="accent6">
                <a:tint val="45000"/>
                <a:satMod val="400000"/>
              </a:schemeClr>
            </a:duotone>
          </a:blip>
          <a:stretch>
            <a:fillRect/>
          </a:stretch>
        </p:blipFill>
        <p:spPr>
          <a:xfrm>
            <a:off x="6146801" y="1818451"/>
            <a:ext cx="2361250" cy="78708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1873" y="334505"/>
            <a:ext cx="6303169" cy="882416"/>
          </a:xfrm>
        </p:spPr>
        <p:txBody>
          <a:bodyPr/>
          <a:lstStyle/>
          <a:p>
            <a:pPr algn="r"/>
            <a:r>
              <a:rPr kumimoji="1" lang="en-US" altLang="zh-CN" sz="3200" dirty="0" smtClean="0">
                <a:solidFill>
                  <a:schemeClr val="accent5"/>
                </a:solidFill>
                <a:latin typeface="Helvetica Neue Light" charset="0"/>
                <a:ea typeface="Helvetica Neue Light" charset="0"/>
                <a:cs typeface="Helvetica Neue Light" charset="0"/>
              </a:rPr>
              <a:t>The</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Objective</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of</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the</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Project</a:t>
            </a:r>
            <a:endParaRPr kumimoji="1" lang="zh-CN" altLang="en-US" sz="3200" dirty="0">
              <a:solidFill>
                <a:schemeClr val="accent5"/>
              </a:solidFill>
              <a:latin typeface="Helvetica Neue Light" charset="0"/>
              <a:ea typeface="Helvetica Neue Light" charset="0"/>
              <a:cs typeface="Helvetica Neue Light" charset="0"/>
            </a:endParaRPr>
          </a:p>
        </p:txBody>
      </p:sp>
      <p:sp>
        <p:nvSpPr>
          <p:cNvPr id="5" name="幻灯片编号占位符 4"/>
          <p:cNvSpPr>
            <a:spLocks noGrp="1"/>
          </p:cNvSpPr>
          <p:nvPr>
            <p:ph type="sldNum" sz="quarter" idx="12"/>
          </p:nvPr>
        </p:nvSpPr>
        <p:spPr/>
        <p:txBody>
          <a:bodyPr/>
          <a:lstStyle/>
          <a:p>
            <a:fld id="{AA4B63D6-FE1B-964C-A225-72F02CBE5678}" type="slidenum">
              <a:rPr lang="es-ES_tradnl" smtClean="0"/>
              <a:pPr/>
              <a:t>2</a:t>
            </a:fld>
            <a:endParaRPr lang="es-ES_tradnl"/>
          </a:p>
        </p:txBody>
      </p:sp>
      <p:sp>
        <p:nvSpPr>
          <p:cNvPr id="7" name="Shape 164"/>
          <p:cNvSpPr txBox="1">
            <a:spLocks/>
          </p:cNvSpPr>
          <p:nvPr/>
        </p:nvSpPr>
        <p:spPr>
          <a:xfrm>
            <a:off x="370703" y="1244581"/>
            <a:ext cx="8316097" cy="51117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accent5"/>
                </a:solidFill>
                <a:latin typeface="Helvetica Neue Light" charset="0"/>
                <a:ea typeface="Helvetica Neue Light" charset="0"/>
                <a:cs typeface="Helvetica Neue Light" charset="0"/>
              </a:rPr>
              <a:t>To design a comprehensive monitoring platform based on  Arduino Smart Home Sensor Kit and e-Health Sensor Kit </a:t>
            </a:r>
            <a:endParaRPr lang="en-US" dirty="0">
              <a:solidFill>
                <a:schemeClr val="accent5"/>
              </a:solidFill>
              <a:latin typeface="Helvetica Neue Light" charset="0"/>
              <a:ea typeface="Helvetica Neue Light" charset="0"/>
              <a:cs typeface="Helvetica Neue Light" charset="0"/>
            </a:endParaRPr>
          </a:p>
        </p:txBody>
      </p:sp>
      <p:grpSp>
        <p:nvGrpSpPr>
          <p:cNvPr id="9" name="组 8"/>
          <p:cNvGrpSpPr/>
          <p:nvPr/>
        </p:nvGrpSpPr>
        <p:grpSpPr>
          <a:xfrm>
            <a:off x="2156953" y="2863680"/>
            <a:ext cx="3786623" cy="1462235"/>
            <a:chOff x="3083701" y="4677421"/>
            <a:chExt cx="4914728" cy="1897862"/>
          </a:xfrm>
        </p:grpSpPr>
        <p:grpSp>
          <p:nvGrpSpPr>
            <p:cNvPr id="10" name="Group 172"/>
            <p:cNvGrpSpPr/>
            <p:nvPr/>
          </p:nvGrpSpPr>
          <p:grpSpPr>
            <a:xfrm>
              <a:off x="6709867" y="4677421"/>
              <a:ext cx="1288562" cy="1897862"/>
              <a:chOff x="0" y="1"/>
              <a:chExt cx="1288560" cy="1897861"/>
            </a:xfrm>
          </p:grpSpPr>
          <p:pic>
            <p:nvPicPr>
              <p:cNvPr id="15" name="pasted-image.tiff"/>
              <p:cNvPicPr>
                <a:picLocks noChangeAspect="1"/>
              </p:cNvPicPr>
              <p:nvPr/>
            </p:nvPicPr>
            <p:blipFill>
              <a:blip r:embed="rId3" cstate="print">
                <a:extLst/>
              </a:blip>
              <a:stretch>
                <a:fillRect/>
              </a:stretch>
            </p:blipFill>
            <p:spPr>
              <a:xfrm>
                <a:off x="117968" y="1"/>
                <a:ext cx="1170592" cy="1459797"/>
              </a:xfrm>
              <a:prstGeom prst="rect">
                <a:avLst/>
              </a:prstGeom>
              <a:ln w="12700" cap="flat">
                <a:noFill/>
                <a:miter lim="400000"/>
              </a:ln>
              <a:effectLst/>
            </p:spPr>
          </p:pic>
          <p:sp>
            <p:nvSpPr>
              <p:cNvPr id="16" name="Shape 171"/>
              <p:cNvSpPr/>
              <p:nvPr/>
            </p:nvSpPr>
            <p:spPr>
              <a:xfrm>
                <a:off x="0" y="1518271"/>
                <a:ext cx="1090681"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300" b="1">
                    <a:solidFill>
                      <a:srgbClr val="1A5067"/>
                    </a:solidFill>
                    <a:latin typeface="Helvetica Neue"/>
                    <a:ea typeface="Helvetica Neue"/>
                    <a:cs typeface="Helvetica Neue"/>
                    <a:sym typeface="Helvetica Neue"/>
                  </a:defRPr>
                </a:lvl1pPr>
              </a:lstStyle>
              <a:p>
                <a:r>
                  <a:rPr sz="1800" dirty="0"/>
                  <a:t>Software</a:t>
                </a:r>
              </a:p>
            </p:txBody>
          </p:sp>
        </p:grpSp>
        <p:sp>
          <p:nvSpPr>
            <p:cNvPr id="11" name="Shape 174"/>
            <p:cNvSpPr/>
            <p:nvPr/>
          </p:nvSpPr>
          <p:spPr>
            <a:xfrm flipH="1" flipV="1">
              <a:off x="3083701" y="5701747"/>
              <a:ext cx="734199" cy="1"/>
            </a:xfrm>
            <a:prstGeom prst="line">
              <a:avLst/>
            </a:prstGeom>
            <a:noFill/>
            <a:ln w="38100" cap="flat">
              <a:solidFill>
                <a:srgbClr val="1B5167"/>
              </a:solidFill>
              <a:prstDash val="solid"/>
              <a:miter lim="400000"/>
              <a:tailEnd type="triangle" w="med" len="med"/>
            </a:ln>
            <a:effectLst/>
          </p:spPr>
          <p:txBody>
            <a:bodyPr wrap="square" lIns="50800" tIns="50800" rIns="50800" bIns="50800" numCol="1" anchor="ctr">
              <a:noAutofit/>
            </a:bodyPr>
            <a:lstStyle/>
            <a:p>
              <a:endParaRPr/>
            </a:p>
          </p:txBody>
        </p:sp>
        <p:grpSp>
          <p:nvGrpSpPr>
            <p:cNvPr id="12" name="Group 178"/>
            <p:cNvGrpSpPr/>
            <p:nvPr/>
          </p:nvGrpSpPr>
          <p:grpSpPr>
            <a:xfrm>
              <a:off x="5867399" y="5457186"/>
              <a:ext cx="734197" cy="198128"/>
              <a:chOff x="0" y="0"/>
              <a:chExt cx="734195" cy="198126"/>
            </a:xfrm>
          </p:grpSpPr>
          <p:sp>
            <p:nvSpPr>
              <p:cNvPr id="13" name="Shape 176"/>
              <p:cNvSpPr/>
              <p:nvPr/>
            </p:nvSpPr>
            <p:spPr>
              <a:xfrm>
                <a:off x="0" y="0"/>
                <a:ext cx="734196" cy="0"/>
              </a:xfrm>
              <a:prstGeom prst="line">
                <a:avLst/>
              </a:prstGeom>
              <a:noFill/>
              <a:ln w="38100" cap="flat">
                <a:solidFill>
                  <a:srgbClr val="1B5167"/>
                </a:solidFill>
                <a:prstDash val="solid"/>
                <a:miter lim="400000"/>
                <a:tailEnd type="triangle" w="med" len="med"/>
              </a:ln>
              <a:effectLst/>
            </p:spPr>
            <p:txBody>
              <a:bodyPr wrap="square" lIns="50800" tIns="50800" rIns="50800" bIns="50800" numCol="1" anchor="ctr">
                <a:noAutofit/>
              </a:bodyPr>
              <a:lstStyle/>
              <a:p>
                <a:endParaRPr/>
              </a:p>
            </p:txBody>
          </p:sp>
          <p:sp>
            <p:nvSpPr>
              <p:cNvPr id="14" name="Shape 177"/>
              <p:cNvSpPr/>
              <p:nvPr/>
            </p:nvSpPr>
            <p:spPr>
              <a:xfrm flipH="1" flipV="1">
                <a:off x="-1" y="198126"/>
                <a:ext cx="734197" cy="1"/>
              </a:xfrm>
              <a:prstGeom prst="line">
                <a:avLst/>
              </a:prstGeom>
              <a:noFill/>
              <a:ln w="38100" cap="flat">
                <a:solidFill>
                  <a:srgbClr val="1B5167"/>
                </a:solidFill>
                <a:prstDash val="solid"/>
                <a:miter lim="400000"/>
                <a:tailEnd type="triangle" w="med" len="med"/>
              </a:ln>
              <a:effectLst/>
            </p:spPr>
            <p:txBody>
              <a:bodyPr wrap="square" lIns="50800" tIns="50800" rIns="50800" bIns="50800" numCol="1" anchor="ctr">
                <a:noAutofit/>
              </a:bodyPr>
              <a:lstStyle/>
              <a:p>
                <a:endParaRPr/>
              </a:p>
            </p:txBody>
          </p:sp>
        </p:grpSp>
      </p:grpSp>
      <p:grpSp>
        <p:nvGrpSpPr>
          <p:cNvPr id="36" name="组 35"/>
          <p:cNvGrpSpPr/>
          <p:nvPr/>
        </p:nvGrpSpPr>
        <p:grpSpPr>
          <a:xfrm>
            <a:off x="6117884" y="2941225"/>
            <a:ext cx="2048655" cy="2395336"/>
            <a:chOff x="6117884" y="2941225"/>
            <a:chExt cx="2048655" cy="2395336"/>
          </a:xfrm>
        </p:grpSpPr>
        <p:grpSp>
          <p:nvGrpSpPr>
            <p:cNvPr id="18" name="Group 181"/>
            <p:cNvGrpSpPr/>
            <p:nvPr/>
          </p:nvGrpSpPr>
          <p:grpSpPr>
            <a:xfrm>
              <a:off x="6117884" y="3464461"/>
              <a:ext cx="556335" cy="147879"/>
              <a:chOff x="0" y="0"/>
              <a:chExt cx="734195" cy="198126"/>
            </a:xfrm>
          </p:grpSpPr>
          <p:sp>
            <p:nvSpPr>
              <p:cNvPr id="22" name="Shape 179"/>
              <p:cNvSpPr/>
              <p:nvPr/>
            </p:nvSpPr>
            <p:spPr>
              <a:xfrm>
                <a:off x="0" y="0"/>
                <a:ext cx="734196" cy="0"/>
              </a:xfrm>
              <a:prstGeom prst="line">
                <a:avLst/>
              </a:prstGeom>
              <a:noFill/>
              <a:ln w="38100" cap="flat">
                <a:solidFill>
                  <a:srgbClr val="1B5167"/>
                </a:solidFill>
                <a:prstDash val="solid"/>
                <a:miter lim="400000"/>
                <a:tailEnd type="triangle" w="med" len="med"/>
              </a:ln>
              <a:effectLst/>
            </p:spPr>
            <p:txBody>
              <a:bodyPr wrap="square" lIns="50800" tIns="50800" rIns="50800" bIns="50800" numCol="1" anchor="ctr">
                <a:noAutofit/>
              </a:bodyPr>
              <a:lstStyle/>
              <a:p>
                <a:endParaRPr/>
              </a:p>
            </p:txBody>
          </p:sp>
          <p:sp>
            <p:nvSpPr>
              <p:cNvPr id="23" name="Shape 180"/>
              <p:cNvSpPr/>
              <p:nvPr/>
            </p:nvSpPr>
            <p:spPr>
              <a:xfrm flipH="1" flipV="1">
                <a:off x="-1" y="198126"/>
                <a:ext cx="734197" cy="1"/>
              </a:xfrm>
              <a:prstGeom prst="line">
                <a:avLst/>
              </a:prstGeom>
              <a:noFill/>
              <a:ln w="38100" cap="flat">
                <a:solidFill>
                  <a:srgbClr val="1B5167"/>
                </a:solidFill>
                <a:prstDash val="solid"/>
                <a:miter lim="400000"/>
                <a:tailEnd type="triangle" w="med" len="med"/>
              </a:ln>
              <a:effectLst/>
            </p:spPr>
            <p:txBody>
              <a:bodyPr wrap="square" lIns="50800" tIns="50800" rIns="50800" bIns="50800" numCol="1" anchor="ctr">
                <a:noAutofit/>
              </a:bodyPr>
              <a:lstStyle/>
              <a:p>
                <a:endParaRPr/>
              </a:p>
            </p:txBody>
          </p:sp>
        </p:grpSp>
        <p:pic>
          <p:nvPicPr>
            <p:cNvPr id="20" name="pasted-image.tiff"/>
            <p:cNvPicPr>
              <a:picLocks noChangeAspect="1"/>
            </p:cNvPicPr>
            <p:nvPr/>
          </p:nvPicPr>
          <p:blipFill>
            <a:blip r:embed="rId4" cstate="print">
              <a:extLst/>
            </a:blip>
            <a:stretch>
              <a:fillRect/>
            </a:stretch>
          </p:blipFill>
          <p:spPr>
            <a:xfrm>
              <a:off x="6780458" y="2941225"/>
              <a:ext cx="1386081" cy="1092229"/>
            </a:xfrm>
            <a:prstGeom prst="rect">
              <a:avLst/>
            </a:prstGeom>
            <a:ln w="12700" cap="flat">
              <a:noFill/>
              <a:miter lim="400000"/>
            </a:ln>
            <a:effectLst/>
          </p:spPr>
        </p:pic>
        <p:sp>
          <p:nvSpPr>
            <p:cNvPr id="21" name="Shape 183"/>
            <p:cNvSpPr/>
            <p:nvPr/>
          </p:nvSpPr>
          <p:spPr>
            <a:xfrm>
              <a:off x="6396051" y="5053242"/>
              <a:ext cx="1577858" cy="2833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300" b="1">
                  <a:solidFill>
                    <a:srgbClr val="1A5067"/>
                  </a:solidFill>
                  <a:latin typeface="Helvetica Neue"/>
                  <a:ea typeface="Helvetica Neue"/>
                  <a:cs typeface="Helvetica Neue"/>
                  <a:sym typeface="Helvetica Neue"/>
                </a:defRPr>
              </a:lvl1pPr>
            </a:lstStyle>
            <a:p>
              <a:r>
                <a:rPr sz="1800" dirty="0"/>
                <a:t>Display Interfaces</a:t>
              </a:r>
            </a:p>
          </p:txBody>
        </p:sp>
      </p:grpSp>
      <p:grpSp>
        <p:nvGrpSpPr>
          <p:cNvPr id="37" name="组 36"/>
          <p:cNvGrpSpPr/>
          <p:nvPr/>
        </p:nvGrpSpPr>
        <p:grpSpPr>
          <a:xfrm>
            <a:off x="770224" y="2289215"/>
            <a:ext cx="3454872" cy="2968556"/>
            <a:chOff x="770224" y="2289215"/>
            <a:chExt cx="3454872" cy="2968556"/>
          </a:xfrm>
        </p:grpSpPr>
        <p:grpSp>
          <p:nvGrpSpPr>
            <p:cNvPr id="27" name="Group 169"/>
            <p:cNvGrpSpPr/>
            <p:nvPr/>
          </p:nvGrpSpPr>
          <p:grpSpPr>
            <a:xfrm>
              <a:off x="2930036" y="3223367"/>
              <a:ext cx="1295060" cy="1027063"/>
              <a:chOff x="156249" y="-40912"/>
              <a:chExt cx="1692808" cy="1342501"/>
            </a:xfrm>
          </p:grpSpPr>
          <p:pic>
            <p:nvPicPr>
              <p:cNvPr id="31" name="pasted-image.tiff"/>
              <p:cNvPicPr>
                <a:picLocks noChangeAspect="1"/>
              </p:cNvPicPr>
              <p:nvPr/>
            </p:nvPicPr>
            <p:blipFill>
              <a:blip r:embed="rId5" cstate="print">
                <a:extLst/>
              </a:blip>
              <a:stretch>
                <a:fillRect/>
              </a:stretch>
            </p:blipFill>
            <p:spPr>
              <a:xfrm>
                <a:off x="156249" y="-40912"/>
                <a:ext cx="1692808" cy="800737"/>
              </a:xfrm>
              <a:prstGeom prst="rect">
                <a:avLst/>
              </a:prstGeom>
              <a:ln w="12700" cap="flat">
                <a:noFill/>
                <a:miter lim="400000"/>
              </a:ln>
              <a:effectLst/>
            </p:spPr>
          </p:pic>
          <p:sp>
            <p:nvSpPr>
              <p:cNvPr id="32" name="Shape 168"/>
              <p:cNvSpPr/>
              <p:nvPr/>
            </p:nvSpPr>
            <p:spPr>
              <a:xfrm>
                <a:off x="436681" y="921999"/>
                <a:ext cx="960839" cy="3795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300" b="1">
                    <a:solidFill>
                      <a:srgbClr val="1A5067"/>
                    </a:solidFill>
                    <a:latin typeface="Helvetica Neue"/>
                    <a:ea typeface="Helvetica Neue"/>
                    <a:cs typeface="Helvetica Neue"/>
                    <a:sym typeface="Helvetica Neue"/>
                  </a:defRPr>
                </a:lvl1pPr>
              </a:lstStyle>
              <a:p>
                <a:r>
                  <a:rPr sz="1800" dirty="0"/>
                  <a:t>Arduino</a:t>
                </a:r>
              </a:p>
            </p:txBody>
          </p:sp>
        </p:grpSp>
        <p:grpSp>
          <p:nvGrpSpPr>
            <p:cNvPr id="35" name="组 34"/>
            <p:cNvGrpSpPr/>
            <p:nvPr/>
          </p:nvGrpSpPr>
          <p:grpSpPr>
            <a:xfrm>
              <a:off x="770224" y="2289215"/>
              <a:ext cx="1978570" cy="2968556"/>
              <a:chOff x="770224" y="2289215"/>
              <a:chExt cx="1978570" cy="2968556"/>
            </a:xfrm>
          </p:grpSpPr>
          <p:pic>
            <p:nvPicPr>
              <p:cNvPr id="25" name="pasted-image.tiff"/>
              <p:cNvPicPr>
                <a:picLocks noChangeAspect="1"/>
              </p:cNvPicPr>
              <p:nvPr/>
            </p:nvPicPr>
            <p:blipFill>
              <a:blip r:embed="rId6" cstate="print">
                <a:extLst/>
              </a:blip>
              <a:stretch>
                <a:fillRect/>
              </a:stretch>
            </p:blipFill>
            <p:spPr>
              <a:xfrm rot="1800000">
                <a:off x="1246170" y="2289215"/>
                <a:ext cx="956731" cy="757643"/>
              </a:xfrm>
              <a:prstGeom prst="rect">
                <a:avLst/>
              </a:prstGeom>
              <a:ln w="12700">
                <a:miter lim="400000"/>
              </a:ln>
            </p:spPr>
          </p:pic>
          <p:sp>
            <p:nvSpPr>
              <p:cNvPr id="26" name="Shape 166"/>
              <p:cNvSpPr/>
              <p:nvPr/>
            </p:nvSpPr>
            <p:spPr>
              <a:xfrm>
                <a:off x="1146567" y="4967370"/>
                <a:ext cx="1040539" cy="2904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2300" b="1">
                    <a:solidFill>
                      <a:srgbClr val="1A5067"/>
                    </a:solidFill>
                    <a:latin typeface="Helvetica Neue"/>
                    <a:ea typeface="Helvetica Neue"/>
                    <a:cs typeface="Helvetica Neue"/>
                    <a:sym typeface="Helvetica Neue"/>
                  </a:defRPr>
                </a:lvl1pPr>
              </a:lstStyle>
              <a:p>
                <a:r>
                  <a:rPr sz="1800" dirty="0"/>
                  <a:t>Sensors</a:t>
                </a:r>
              </a:p>
            </p:txBody>
          </p:sp>
          <p:sp>
            <p:nvSpPr>
              <p:cNvPr id="28" name="Shape 173"/>
              <p:cNvSpPr/>
              <p:nvPr/>
            </p:nvSpPr>
            <p:spPr>
              <a:xfrm>
                <a:off x="2187106" y="3480833"/>
                <a:ext cx="561688" cy="0"/>
              </a:xfrm>
              <a:prstGeom prst="line">
                <a:avLst/>
              </a:prstGeom>
              <a:noFill/>
              <a:ln w="38100" cap="flat">
                <a:solidFill>
                  <a:srgbClr val="1B5167"/>
                </a:solidFill>
                <a:prstDash val="solid"/>
                <a:miter lim="400000"/>
                <a:tailEnd type="triangle" w="med" len="med"/>
              </a:ln>
              <a:effectLst/>
            </p:spPr>
            <p:txBody>
              <a:bodyPr wrap="square" lIns="50800" tIns="50800" rIns="50800" bIns="50800" numCol="1" anchor="ctr">
                <a:noAutofit/>
              </a:bodyPr>
              <a:lstStyle/>
              <a:p>
                <a:endParaRPr/>
              </a:p>
            </p:txBody>
          </p:sp>
          <p:pic>
            <p:nvPicPr>
              <p:cNvPr id="29" name="pasted-image.tiff"/>
              <p:cNvPicPr>
                <a:picLocks noChangeAspect="1"/>
              </p:cNvPicPr>
              <p:nvPr/>
            </p:nvPicPr>
            <p:blipFill>
              <a:blip r:embed="rId6" cstate="print">
                <a:extLst/>
              </a:blip>
              <a:stretch>
                <a:fillRect/>
              </a:stretch>
            </p:blipFill>
            <p:spPr>
              <a:xfrm rot="18000000">
                <a:off x="1265602" y="3961765"/>
                <a:ext cx="956731" cy="757643"/>
              </a:xfrm>
              <a:prstGeom prst="rect">
                <a:avLst/>
              </a:prstGeom>
              <a:ln w="12700">
                <a:miter lim="400000"/>
              </a:ln>
            </p:spPr>
          </p:pic>
          <p:pic>
            <p:nvPicPr>
              <p:cNvPr id="30" name="pasted-image.tiff"/>
              <p:cNvPicPr>
                <a:picLocks noChangeAspect="1"/>
              </p:cNvPicPr>
              <p:nvPr/>
            </p:nvPicPr>
            <p:blipFill>
              <a:blip r:embed="rId6" cstate="print">
                <a:extLst/>
              </a:blip>
              <a:stretch>
                <a:fillRect/>
              </a:stretch>
            </p:blipFill>
            <p:spPr>
              <a:xfrm>
                <a:off x="770224" y="3102012"/>
                <a:ext cx="956731" cy="757643"/>
              </a:xfrm>
              <a:prstGeom prst="rect">
                <a:avLst/>
              </a:prstGeom>
              <a:ln w="12700">
                <a:miter lim="400000"/>
              </a:ln>
            </p:spPr>
          </p:pic>
        </p:grpSp>
      </p:grpSp>
      <p:sp>
        <p:nvSpPr>
          <p:cNvPr id="38" name="5 Marcador de pie de página"/>
          <p:cNvSpPr>
            <a:spLocks noGrp="1"/>
          </p:cNvSpPr>
          <p:nvPr>
            <p:ph type="ftr" sz="quarter" idx="11"/>
          </p:nvPr>
        </p:nvSpPr>
        <p:spPr>
          <a:xfrm>
            <a:off x="457200" y="6342894"/>
            <a:ext cx="7340600" cy="365125"/>
          </a:xfrm>
        </p:spPr>
        <p:txBody>
          <a:bodyPr/>
          <a:lstStyle/>
          <a:p>
            <a:r>
              <a:rPr lang="es-ES_tradnl" dirty="0" smtClean="0"/>
              <a:t>&lt;</a:t>
            </a:r>
            <a:r>
              <a:rPr lang="en-US" altLang="zh-CN" dirty="0" smtClean="0"/>
              <a:t>Design </a:t>
            </a:r>
            <a:r>
              <a:rPr lang="en-US" altLang="zh-CN" dirty="0"/>
              <a:t>and Development of a Pervasive Monitoring System based on Arduino Smart Home Kit and Smartwatches</a:t>
            </a:r>
            <a:r>
              <a:rPr lang="zh-CN" altLang="zh-CN" dirty="0"/>
              <a:t> </a:t>
            </a:r>
            <a:r>
              <a:rPr lang="es-ES_tradnl" dirty="0" smtClean="0"/>
              <a:t>&gt;</a:t>
            </a:r>
            <a:endParaRPr lang="es-ES_tradnl" dirty="0"/>
          </a:p>
        </p:txBody>
      </p:sp>
    </p:spTree>
    <p:extLst>
      <p:ext uri="{BB962C8B-B14F-4D97-AF65-F5344CB8AC3E}">
        <p14:creationId xmlns:p14="http://schemas.microsoft.com/office/powerpoint/2010/main" val="14312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1640"/>
            <a:ext cx="3810342" cy="4864523"/>
          </a:xfrm>
        </p:spPr>
        <p:txBody>
          <a:bodyPr/>
          <a:lstStyle/>
          <a:p>
            <a:r>
              <a:rPr kumimoji="1" lang="en-US" altLang="zh-CN" dirty="0" smtClean="0">
                <a:solidFill>
                  <a:schemeClr val="accent5"/>
                </a:solidFill>
              </a:rPr>
              <a:t>Desktop</a:t>
            </a:r>
            <a:r>
              <a:rPr kumimoji="1" lang="zh-CN" altLang="en-US" dirty="0" smtClean="0">
                <a:solidFill>
                  <a:schemeClr val="accent5"/>
                </a:solidFill>
              </a:rPr>
              <a:t> </a:t>
            </a:r>
            <a:r>
              <a:rPr kumimoji="1" lang="en-US" altLang="zh-CN" dirty="0" smtClean="0">
                <a:solidFill>
                  <a:schemeClr val="accent5"/>
                </a:solidFill>
              </a:rPr>
              <a:t>Computer</a:t>
            </a:r>
          </a:p>
          <a:p>
            <a:r>
              <a:rPr kumimoji="1" lang="en-US" altLang="zh-CN" dirty="0" smtClean="0">
                <a:solidFill>
                  <a:schemeClr val="accent5"/>
                </a:solidFill>
              </a:rPr>
              <a:t>Windows</a:t>
            </a:r>
            <a:r>
              <a:rPr kumimoji="1" lang="zh-CN" altLang="en-US" dirty="0" smtClean="0">
                <a:solidFill>
                  <a:schemeClr val="accent5"/>
                </a:solidFill>
              </a:rPr>
              <a:t> </a:t>
            </a:r>
            <a:r>
              <a:rPr kumimoji="1" lang="en-US" altLang="zh-CN" dirty="0" smtClean="0">
                <a:solidFill>
                  <a:schemeClr val="accent5"/>
                </a:solidFill>
              </a:rPr>
              <a:t>10</a:t>
            </a:r>
            <a:r>
              <a:rPr kumimoji="1" lang="zh-CN" altLang="en-US" dirty="0" smtClean="0">
                <a:solidFill>
                  <a:schemeClr val="accent5"/>
                </a:solidFill>
              </a:rPr>
              <a:t> </a:t>
            </a:r>
            <a:r>
              <a:rPr kumimoji="1" lang="en-US" altLang="zh-CN" dirty="0" smtClean="0">
                <a:solidFill>
                  <a:schemeClr val="accent5"/>
                </a:solidFill>
              </a:rPr>
              <a:t>OS</a:t>
            </a:r>
          </a:p>
          <a:p>
            <a:endParaRPr kumimoji="1" lang="en-US" altLang="zh-CN" dirty="0"/>
          </a:p>
          <a:p>
            <a:endParaRPr kumimoji="1" lang="en-US" altLang="zh-CN" dirty="0" smtClean="0"/>
          </a:p>
          <a:p>
            <a:endParaRPr kumimoji="1" lang="en-US" altLang="zh-CN" dirty="0" smtClean="0"/>
          </a:p>
        </p:txBody>
      </p:sp>
      <p:sp>
        <p:nvSpPr>
          <p:cNvPr id="5" name="幻灯片编号占位符 4"/>
          <p:cNvSpPr>
            <a:spLocks noGrp="1"/>
          </p:cNvSpPr>
          <p:nvPr>
            <p:ph type="sldNum" sz="quarter" idx="12"/>
          </p:nvPr>
        </p:nvSpPr>
        <p:spPr/>
        <p:txBody>
          <a:bodyPr/>
          <a:lstStyle/>
          <a:p>
            <a:fld id="{AA4B63D6-FE1B-964C-A225-72F02CBE5678}" type="slidenum">
              <a:rPr lang="es-ES_tradnl" smtClean="0"/>
              <a:pPr/>
              <a:t>3</a:t>
            </a:fld>
            <a:endParaRPr lang="es-ES_tradnl"/>
          </a:p>
        </p:txBody>
      </p:sp>
      <p:sp>
        <p:nvSpPr>
          <p:cNvPr id="6" name="5 Marcador de pie de página"/>
          <p:cNvSpPr>
            <a:spLocks noGrp="1"/>
          </p:cNvSpPr>
          <p:nvPr>
            <p:ph type="ftr" sz="quarter" idx="11"/>
          </p:nvPr>
        </p:nvSpPr>
        <p:spPr>
          <a:xfrm>
            <a:off x="457200" y="6342894"/>
            <a:ext cx="7340600" cy="365125"/>
          </a:xfrm>
        </p:spPr>
        <p:txBody>
          <a:bodyPr/>
          <a:lstStyle/>
          <a:p>
            <a:r>
              <a:rPr lang="es-ES_tradnl" dirty="0" smtClean="0"/>
              <a:t>&lt;</a:t>
            </a:r>
            <a:r>
              <a:rPr lang="en-US" altLang="zh-CN" dirty="0" smtClean="0"/>
              <a:t>Design </a:t>
            </a:r>
            <a:r>
              <a:rPr lang="en-US" altLang="zh-CN" dirty="0"/>
              <a:t>and Development of a Pervasive Monitoring System based on Arduino Smart Home Kit and Smartwatches</a:t>
            </a:r>
            <a:r>
              <a:rPr lang="zh-CN" altLang="zh-CN" dirty="0"/>
              <a:t> </a:t>
            </a:r>
            <a:r>
              <a:rPr lang="es-ES_tradnl" dirty="0" smtClean="0"/>
              <a:t>&gt;</a:t>
            </a:r>
            <a:endParaRPr lang="es-ES_tradnl" dirty="0"/>
          </a:p>
        </p:txBody>
      </p:sp>
      <p:sp>
        <p:nvSpPr>
          <p:cNvPr id="7" name="标题 1"/>
          <p:cNvSpPr txBox="1">
            <a:spLocks/>
          </p:cNvSpPr>
          <p:nvPr/>
        </p:nvSpPr>
        <p:spPr>
          <a:xfrm>
            <a:off x="2383631" y="444994"/>
            <a:ext cx="6303169" cy="8824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lgn="r"/>
            <a:r>
              <a:rPr kumimoji="1" lang="en-US" altLang="zh-CN" sz="3200" dirty="0" smtClean="0">
                <a:solidFill>
                  <a:schemeClr val="accent5"/>
                </a:solidFill>
                <a:latin typeface="Helvetica Neue Light" charset="0"/>
                <a:ea typeface="Helvetica Neue Light" charset="0"/>
                <a:cs typeface="Helvetica Neue Light" charset="0"/>
              </a:rPr>
              <a:t>System</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Deployment</a:t>
            </a:r>
            <a:endParaRPr kumimoji="1" lang="zh-CN" altLang="en-US" sz="3200" dirty="0">
              <a:solidFill>
                <a:schemeClr val="accent5"/>
              </a:solidFill>
              <a:latin typeface="Helvetica Neue Light" charset="0"/>
              <a:ea typeface="Helvetica Neue Light" charset="0"/>
              <a:cs typeface="Helvetica Neue Light" charset="0"/>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986" y="2649654"/>
            <a:ext cx="2846611" cy="1575803"/>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31" y="2649655"/>
            <a:ext cx="2799421" cy="1575803"/>
          </a:xfrm>
          <a:prstGeom prst="rect">
            <a:avLst/>
          </a:prstGeom>
        </p:spPr>
      </p:pic>
      <p:sp>
        <p:nvSpPr>
          <p:cNvPr id="12" name="内容占位符 2"/>
          <p:cNvSpPr txBox="1">
            <a:spLocks/>
          </p:cNvSpPr>
          <p:nvPr/>
        </p:nvSpPr>
        <p:spPr>
          <a:xfrm>
            <a:off x="4664665" y="1261639"/>
            <a:ext cx="4119766" cy="48645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zh-CN" dirty="0">
                <a:solidFill>
                  <a:schemeClr val="accent5"/>
                </a:solidFill>
              </a:rPr>
              <a:t>Raspberry</a:t>
            </a:r>
            <a:r>
              <a:rPr kumimoji="1" lang="zh-CN" altLang="en-US" dirty="0">
                <a:solidFill>
                  <a:schemeClr val="accent5"/>
                </a:solidFill>
              </a:rPr>
              <a:t> </a:t>
            </a:r>
            <a:r>
              <a:rPr kumimoji="1" lang="en-US" altLang="zh-CN" dirty="0">
                <a:solidFill>
                  <a:schemeClr val="accent5"/>
                </a:solidFill>
              </a:rPr>
              <a:t>Pi3</a:t>
            </a:r>
            <a:r>
              <a:rPr kumimoji="1" lang="zh-CN" altLang="en-US" dirty="0">
                <a:solidFill>
                  <a:schemeClr val="accent5"/>
                </a:solidFill>
              </a:rPr>
              <a:t> </a:t>
            </a:r>
            <a:endParaRPr kumimoji="1" lang="en-US" altLang="zh-CN" dirty="0">
              <a:solidFill>
                <a:schemeClr val="accent5"/>
              </a:solidFill>
            </a:endParaRPr>
          </a:p>
          <a:p>
            <a:r>
              <a:rPr kumimoji="1" lang="en-US" altLang="zh-CN" dirty="0" smtClean="0">
                <a:solidFill>
                  <a:schemeClr val="accent5"/>
                </a:solidFill>
              </a:rPr>
              <a:t>Windows</a:t>
            </a:r>
            <a:r>
              <a:rPr kumimoji="1" lang="zh-CN" altLang="en-US" dirty="0" smtClean="0">
                <a:solidFill>
                  <a:schemeClr val="accent5"/>
                </a:solidFill>
              </a:rPr>
              <a:t> </a:t>
            </a:r>
            <a:r>
              <a:rPr kumimoji="1" lang="en-US" altLang="zh-CN" dirty="0" smtClean="0">
                <a:solidFill>
                  <a:schemeClr val="accent5"/>
                </a:solidFill>
              </a:rPr>
              <a:t>10</a:t>
            </a:r>
            <a:r>
              <a:rPr kumimoji="1" lang="zh-CN" altLang="en-US" dirty="0" smtClean="0">
                <a:solidFill>
                  <a:schemeClr val="accent5"/>
                </a:solidFill>
              </a:rPr>
              <a:t> </a:t>
            </a:r>
            <a:r>
              <a:rPr kumimoji="1" lang="en-US" altLang="zh-CN" dirty="0" smtClean="0">
                <a:solidFill>
                  <a:schemeClr val="accent5"/>
                </a:solidFill>
              </a:rPr>
              <a:t>IOT</a:t>
            </a:r>
            <a:r>
              <a:rPr kumimoji="1" lang="zh-CN" altLang="en-US" dirty="0" smtClean="0">
                <a:solidFill>
                  <a:schemeClr val="accent5"/>
                </a:solidFill>
              </a:rPr>
              <a:t> </a:t>
            </a:r>
            <a:r>
              <a:rPr kumimoji="1" lang="en-US" altLang="zh-CN" dirty="0" smtClean="0">
                <a:solidFill>
                  <a:schemeClr val="accent5"/>
                </a:solidFill>
              </a:rPr>
              <a:t>Core</a:t>
            </a:r>
            <a:r>
              <a:rPr kumimoji="1" lang="zh-CN" altLang="en-US" dirty="0" smtClean="0">
                <a:solidFill>
                  <a:schemeClr val="accent5"/>
                </a:solidFill>
              </a:rPr>
              <a:t> </a:t>
            </a:r>
            <a:r>
              <a:rPr kumimoji="1" lang="en-US" altLang="zh-CN" dirty="0" smtClean="0">
                <a:solidFill>
                  <a:schemeClr val="accent5"/>
                </a:solidFill>
              </a:rPr>
              <a:t>OS</a:t>
            </a:r>
          </a:p>
          <a:p>
            <a:endParaRPr kumimoji="1" lang="en-US" altLang="zh-CN" dirty="0" smtClean="0"/>
          </a:p>
          <a:p>
            <a:endParaRPr kumimoji="1" lang="en-US" altLang="zh-CN" dirty="0" smtClean="0"/>
          </a:p>
          <a:p>
            <a:endParaRPr kumimoji="1" lang="en-US" altLang="zh-CN" dirty="0" smtClean="0"/>
          </a:p>
        </p:txBody>
      </p:sp>
    </p:spTree>
    <p:extLst>
      <p:ext uri="{BB962C8B-B14F-4D97-AF65-F5344CB8AC3E}">
        <p14:creationId xmlns:p14="http://schemas.microsoft.com/office/powerpoint/2010/main" val="31217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编号占位符 4"/>
          <p:cNvSpPr>
            <a:spLocks noGrp="1"/>
          </p:cNvSpPr>
          <p:nvPr>
            <p:ph type="sldNum" sz="quarter" idx="12"/>
          </p:nvPr>
        </p:nvSpPr>
        <p:spPr/>
        <p:txBody>
          <a:bodyPr/>
          <a:lstStyle/>
          <a:p>
            <a:fld id="{AA4B63D6-FE1B-964C-A225-72F02CBE5678}" type="slidenum">
              <a:rPr lang="es-ES_tradnl" smtClean="0"/>
              <a:pPr/>
              <a:t>4</a:t>
            </a:fld>
            <a:endParaRPr lang="es-ES_tradnl"/>
          </a:p>
        </p:txBody>
      </p:sp>
      <p:sp>
        <p:nvSpPr>
          <p:cNvPr id="7" name="5 Marcador de pie de página"/>
          <p:cNvSpPr>
            <a:spLocks noGrp="1"/>
          </p:cNvSpPr>
          <p:nvPr>
            <p:ph type="ftr" sz="quarter" idx="11"/>
          </p:nvPr>
        </p:nvSpPr>
        <p:spPr>
          <a:xfrm>
            <a:off x="457200" y="6342894"/>
            <a:ext cx="7340600" cy="365125"/>
          </a:xfrm>
        </p:spPr>
        <p:txBody>
          <a:bodyPr/>
          <a:lstStyle/>
          <a:p>
            <a:r>
              <a:rPr lang="es-ES_tradnl" dirty="0" smtClean="0"/>
              <a:t>&lt;</a:t>
            </a:r>
            <a:r>
              <a:rPr lang="en-US" altLang="zh-CN" dirty="0" smtClean="0"/>
              <a:t>Design </a:t>
            </a:r>
            <a:r>
              <a:rPr lang="en-US" altLang="zh-CN" dirty="0"/>
              <a:t>and Development of a Pervasive Monitoring System based on Arduino Smart Home Kit and Smartwatches</a:t>
            </a:r>
            <a:r>
              <a:rPr lang="zh-CN" altLang="zh-CN" dirty="0"/>
              <a:t> </a:t>
            </a:r>
            <a:r>
              <a:rPr lang="es-ES_tradnl" dirty="0" smtClean="0"/>
              <a:t>&gt;</a:t>
            </a:r>
            <a:endParaRPr lang="es-ES_tradnl" dirty="0"/>
          </a:p>
        </p:txBody>
      </p:sp>
      <p:pic>
        <p:nvPicPr>
          <p:cNvPr id="8" name="pasted-image.tiff"/>
          <p:cNvPicPr>
            <a:picLocks noChangeAspect="1"/>
          </p:cNvPicPr>
          <p:nvPr/>
        </p:nvPicPr>
        <p:blipFill>
          <a:blip r:embed="rId3" cstate="print">
            <a:extLst/>
          </a:blip>
          <a:stretch>
            <a:fillRect/>
          </a:stretch>
        </p:blipFill>
        <p:spPr>
          <a:xfrm>
            <a:off x="4767642" y="2498702"/>
            <a:ext cx="2591301" cy="2252770"/>
          </a:xfrm>
          <a:prstGeom prst="rect">
            <a:avLst/>
          </a:prstGeom>
          <a:ln w="12700">
            <a:miter lim="400000"/>
          </a:ln>
        </p:spPr>
      </p:pic>
      <p:pic>
        <p:nvPicPr>
          <p:cNvPr id="9" name="pasted-image.tiff"/>
          <p:cNvPicPr>
            <a:picLocks noChangeAspect="1"/>
          </p:cNvPicPr>
          <p:nvPr/>
        </p:nvPicPr>
        <p:blipFill>
          <a:blip r:embed="rId4" cstate="print">
            <a:extLst/>
          </a:blip>
          <a:stretch>
            <a:fillRect/>
          </a:stretch>
        </p:blipFill>
        <p:spPr>
          <a:xfrm>
            <a:off x="2447673" y="2378502"/>
            <a:ext cx="2634387" cy="2252770"/>
          </a:xfrm>
          <a:prstGeom prst="rect">
            <a:avLst/>
          </a:prstGeom>
          <a:ln w="12700">
            <a:miter lim="400000"/>
          </a:ln>
        </p:spPr>
      </p:pic>
      <p:grpSp>
        <p:nvGrpSpPr>
          <p:cNvPr id="10" name="Group 230"/>
          <p:cNvGrpSpPr/>
          <p:nvPr/>
        </p:nvGrpSpPr>
        <p:grpSpPr>
          <a:xfrm>
            <a:off x="1863071" y="1821249"/>
            <a:ext cx="974037" cy="1068291"/>
            <a:chOff x="0" y="0"/>
            <a:chExt cx="1975123" cy="2166249"/>
          </a:xfrm>
        </p:grpSpPr>
        <p:pic>
          <p:nvPicPr>
            <p:cNvPr id="11" name="dth11_1.jpg"/>
            <p:cNvPicPr>
              <a:picLocks noChangeAspect="1"/>
            </p:cNvPicPr>
            <p:nvPr/>
          </p:nvPicPr>
          <p:blipFill>
            <a:blip r:embed="rId5" cstate="print">
              <a:extLst/>
            </a:blip>
            <a:stretch>
              <a:fillRect/>
            </a:stretch>
          </p:blipFill>
          <p:spPr>
            <a:xfrm>
              <a:off x="0" y="0"/>
              <a:ext cx="1533568" cy="1533568"/>
            </a:xfrm>
            <a:prstGeom prst="rect">
              <a:avLst/>
            </a:prstGeom>
            <a:ln w="12700" cap="flat">
              <a:noFill/>
              <a:miter lim="400000"/>
            </a:ln>
            <a:effectLst/>
          </p:spPr>
        </p:pic>
        <p:grpSp>
          <p:nvGrpSpPr>
            <p:cNvPr id="12" name="Group 229"/>
            <p:cNvGrpSpPr/>
            <p:nvPr/>
          </p:nvGrpSpPr>
          <p:grpSpPr>
            <a:xfrm>
              <a:off x="138133" y="150833"/>
              <a:ext cx="1836991" cy="2015417"/>
              <a:chOff x="0" y="0"/>
              <a:chExt cx="1836989" cy="2015415"/>
            </a:xfrm>
          </p:grpSpPr>
          <p:sp>
            <p:nvSpPr>
              <p:cNvPr id="13" name="Shape 227"/>
              <p:cNvSpPr/>
              <p:nvPr/>
            </p:nvSpPr>
            <p:spPr>
              <a:xfrm flipH="1" flipV="1">
                <a:off x="959540" y="1137965"/>
                <a:ext cx="877450" cy="877451"/>
              </a:xfrm>
              <a:prstGeom prst="line">
                <a:avLst/>
              </a:prstGeom>
              <a:noFill/>
              <a:ln w="25400" cap="flat">
                <a:solidFill>
                  <a:srgbClr val="467BB7"/>
                </a:solidFill>
                <a:prstDash val="solid"/>
                <a:miter lim="400000"/>
                <a:headEnd type="oval" w="med" len="med"/>
              </a:ln>
              <a:effectLst/>
            </p:spPr>
            <p:txBody>
              <a:bodyPr wrap="square" lIns="50800" tIns="50800" rIns="50800" bIns="50800" numCol="1" anchor="ctr">
                <a:noAutofit/>
              </a:bodyPr>
              <a:lstStyle/>
              <a:p>
                <a:endParaRPr/>
              </a:p>
            </p:txBody>
          </p:sp>
          <p:sp>
            <p:nvSpPr>
              <p:cNvPr id="14" name="Shape 228"/>
              <p:cNvSpPr/>
              <p:nvPr/>
            </p:nvSpPr>
            <p:spPr>
              <a:xfrm>
                <a:off x="0" y="0"/>
                <a:ext cx="1231900" cy="1231900"/>
              </a:xfrm>
              <a:prstGeom prst="ellipse">
                <a:avLst/>
              </a:prstGeom>
              <a:noFill/>
              <a:ln w="25400" cap="flat">
                <a:solidFill>
                  <a:srgbClr val="467BB7"/>
                </a:solidFill>
                <a:prstDash val="solid"/>
                <a:miter lim="400000"/>
              </a:ln>
              <a:effectLst/>
            </p:spPr>
            <p:txBody>
              <a:bodyPr wrap="square" lIns="50800" tIns="50800" rIns="50800" bIns="50800" numCol="1" anchor="ctr">
                <a:noAutofit/>
              </a:bodyPr>
              <a:lstStyle/>
              <a:p>
                <a:pPr>
                  <a:defRPr>
                    <a:solidFill>
                      <a:srgbClr val="FFFFFF"/>
                    </a:solidFill>
                  </a:defRPr>
                </a:pPr>
                <a:endParaRPr/>
              </a:p>
            </p:txBody>
          </p:sp>
        </p:grpSp>
      </p:grpSp>
      <p:grpSp>
        <p:nvGrpSpPr>
          <p:cNvPr id="15" name="组 14"/>
          <p:cNvGrpSpPr/>
          <p:nvPr/>
        </p:nvGrpSpPr>
        <p:grpSpPr>
          <a:xfrm>
            <a:off x="1299100" y="3360413"/>
            <a:ext cx="1148945" cy="607514"/>
            <a:chOff x="919114" y="4946650"/>
            <a:chExt cx="2329798" cy="1231900"/>
          </a:xfrm>
        </p:grpSpPr>
        <p:grpSp>
          <p:nvGrpSpPr>
            <p:cNvPr id="16" name="Group 221"/>
            <p:cNvGrpSpPr/>
            <p:nvPr/>
          </p:nvGrpSpPr>
          <p:grpSpPr>
            <a:xfrm>
              <a:off x="968268" y="4995804"/>
              <a:ext cx="2280644" cy="1133592"/>
              <a:chOff x="0" y="0"/>
              <a:chExt cx="2280643" cy="1133591"/>
            </a:xfrm>
          </p:grpSpPr>
          <p:pic>
            <p:nvPicPr>
              <p:cNvPr id="18" name="光敏电阻（GL4416）.jpg"/>
              <p:cNvPicPr>
                <a:picLocks noChangeAspect="1"/>
              </p:cNvPicPr>
              <p:nvPr/>
            </p:nvPicPr>
            <p:blipFill>
              <a:blip r:embed="rId6" cstate="print">
                <a:extLst/>
              </a:blip>
              <a:stretch>
                <a:fillRect/>
              </a:stretch>
            </p:blipFill>
            <p:spPr>
              <a:xfrm>
                <a:off x="0" y="0"/>
                <a:ext cx="1133592" cy="1133592"/>
              </a:xfrm>
              <a:prstGeom prst="rect">
                <a:avLst/>
              </a:prstGeom>
              <a:ln w="12700" cap="flat">
                <a:noFill/>
                <a:miter lim="400000"/>
              </a:ln>
              <a:effectLst/>
            </p:spPr>
          </p:pic>
          <p:sp>
            <p:nvSpPr>
              <p:cNvPr id="19" name="Shape 220"/>
              <p:cNvSpPr/>
              <p:nvPr/>
            </p:nvSpPr>
            <p:spPr>
              <a:xfrm flipH="1">
                <a:off x="1188009" y="446139"/>
                <a:ext cx="1092635" cy="196606"/>
              </a:xfrm>
              <a:prstGeom prst="line">
                <a:avLst/>
              </a:prstGeom>
              <a:noFill/>
              <a:ln w="25400" cap="flat">
                <a:solidFill>
                  <a:srgbClr val="467BB7"/>
                </a:solidFill>
                <a:prstDash val="solid"/>
                <a:miter lim="400000"/>
                <a:headEnd type="oval" w="med" len="med"/>
              </a:ln>
              <a:effectLst/>
            </p:spPr>
            <p:txBody>
              <a:bodyPr wrap="square" lIns="50800" tIns="50800" rIns="50800" bIns="50800" numCol="1" anchor="ctr">
                <a:noAutofit/>
              </a:bodyPr>
              <a:lstStyle/>
              <a:p>
                <a:endParaRPr/>
              </a:p>
            </p:txBody>
          </p:sp>
        </p:grpSp>
        <p:sp>
          <p:nvSpPr>
            <p:cNvPr id="17" name="Shape 231"/>
            <p:cNvSpPr/>
            <p:nvPr/>
          </p:nvSpPr>
          <p:spPr>
            <a:xfrm>
              <a:off x="919114" y="4946650"/>
              <a:ext cx="1231901" cy="1231900"/>
            </a:xfrm>
            <a:prstGeom prst="ellipse">
              <a:avLst/>
            </a:prstGeom>
            <a:ln w="25400">
              <a:solidFill>
                <a:srgbClr val="467BB7"/>
              </a:solidFill>
              <a:miter lim="400000"/>
            </a:ln>
          </p:spPr>
          <p:txBody>
            <a:bodyPr lIns="50800" tIns="50800" rIns="50800" bIns="50800" anchor="ctr"/>
            <a:lstStyle/>
            <a:p>
              <a:pPr>
                <a:defRPr>
                  <a:solidFill>
                    <a:srgbClr val="FFFFFF"/>
                  </a:solidFill>
                </a:defRPr>
              </a:pPr>
              <a:endParaRPr/>
            </a:p>
          </p:txBody>
        </p:sp>
      </p:grpSp>
      <p:grpSp>
        <p:nvGrpSpPr>
          <p:cNvPr id="20" name="Group 236"/>
          <p:cNvGrpSpPr/>
          <p:nvPr/>
        </p:nvGrpSpPr>
        <p:grpSpPr>
          <a:xfrm>
            <a:off x="2110793" y="4436422"/>
            <a:ext cx="936459" cy="993908"/>
            <a:chOff x="0" y="26940"/>
            <a:chExt cx="1898923" cy="2015415"/>
          </a:xfrm>
        </p:grpSpPr>
        <p:pic>
          <p:nvPicPr>
            <p:cNvPr id="21" name="irmodule_1.jpg"/>
            <p:cNvPicPr>
              <a:picLocks noChangeAspect="1"/>
            </p:cNvPicPr>
            <p:nvPr/>
          </p:nvPicPr>
          <p:blipFill>
            <a:blip r:embed="rId7" cstate="print">
              <a:extLst/>
            </a:blip>
            <a:stretch>
              <a:fillRect/>
            </a:stretch>
          </p:blipFill>
          <p:spPr>
            <a:xfrm>
              <a:off x="0" y="941144"/>
              <a:ext cx="1398962" cy="936229"/>
            </a:xfrm>
            <a:prstGeom prst="rect">
              <a:avLst/>
            </a:prstGeom>
            <a:ln w="12700" cap="flat">
              <a:noFill/>
              <a:miter lim="400000"/>
            </a:ln>
            <a:effectLst/>
          </p:spPr>
        </p:pic>
        <p:grpSp>
          <p:nvGrpSpPr>
            <p:cNvPr id="22" name="Group 235"/>
            <p:cNvGrpSpPr/>
            <p:nvPr/>
          </p:nvGrpSpPr>
          <p:grpSpPr>
            <a:xfrm rot="10800000" flipH="1">
              <a:off x="61933" y="26940"/>
              <a:ext cx="1836991" cy="2015417"/>
              <a:chOff x="0" y="0"/>
              <a:chExt cx="1836989" cy="2015415"/>
            </a:xfrm>
          </p:grpSpPr>
          <p:sp>
            <p:nvSpPr>
              <p:cNvPr id="23" name="Shape 233"/>
              <p:cNvSpPr/>
              <p:nvPr/>
            </p:nvSpPr>
            <p:spPr>
              <a:xfrm flipH="1" flipV="1">
                <a:off x="959540" y="1137965"/>
                <a:ext cx="877450" cy="877451"/>
              </a:xfrm>
              <a:prstGeom prst="line">
                <a:avLst/>
              </a:prstGeom>
              <a:noFill/>
              <a:ln w="25400" cap="flat">
                <a:solidFill>
                  <a:srgbClr val="467BB7"/>
                </a:solidFill>
                <a:prstDash val="solid"/>
                <a:miter lim="400000"/>
                <a:headEnd type="oval" w="med" len="med"/>
              </a:ln>
              <a:effectLst/>
            </p:spPr>
            <p:txBody>
              <a:bodyPr wrap="square" lIns="50800" tIns="50800" rIns="50800" bIns="50800" numCol="1" anchor="ctr">
                <a:noAutofit/>
              </a:bodyPr>
              <a:lstStyle/>
              <a:p>
                <a:endParaRPr/>
              </a:p>
            </p:txBody>
          </p:sp>
          <p:sp>
            <p:nvSpPr>
              <p:cNvPr id="24" name="Shape 234"/>
              <p:cNvSpPr/>
              <p:nvPr/>
            </p:nvSpPr>
            <p:spPr>
              <a:xfrm>
                <a:off x="0" y="0"/>
                <a:ext cx="1231900" cy="1231900"/>
              </a:xfrm>
              <a:prstGeom prst="ellipse">
                <a:avLst/>
              </a:prstGeom>
              <a:noFill/>
              <a:ln w="25400" cap="flat">
                <a:solidFill>
                  <a:srgbClr val="467BB7"/>
                </a:solidFill>
                <a:prstDash val="solid"/>
                <a:miter lim="400000"/>
              </a:ln>
              <a:effectLst/>
            </p:spPr>
            <p:txBody>
              <a:bodyPr wrap="square" lIns="50800" tIns="50800" rIns="50800" bIns="50800" numCol="1" anchor="ctr">
                <a:noAutofit/>
              </a:bodyPr>
              <a:lstStyle/>
              <a:p>
                <a:pPr>
                  <a:defRPr>
                    <a:solidFill>
                      <a:srgbClr val="FFFFFF"/>
                    </a:solidFill>
                  </a:defRPr>
                </a:pPr>
                <a:endParaRPr/>
              </a:p>
            </p:txBody>
          </p:sp>
        </p:grpSp>
      </p:grpSp>
      <p:grpSp>
        <p:nvGrpSpPr>
          <p:cNvPr id="25" name="Group 259"/>
          <p:cNvGrpSpPr/>
          <p:nvPr/>
        </p:nvGrpSpPr>
        <p:grpSpPr>
          <a:xfrm>
            <a:off x="859553" y="2597615"/>
            <a:ext cx="1544838" cy="533783"/>
            <a:chOff x="0" y="0"/>
            <a:chExt cx="1863931" cy="718404"/>
          </a:xfrm>
        </p:grpSpPr>
        <p:sp>
          <p:nvSpPr>
            <p:cNvPr id="26" name="Shape 257"/>
            <p:cNvSpPr/>
            <p:nvPr/>
          </p:nvSpPr>
          <p:spPr>
            <a:xfrm>
              <a:off x="11783" y="0"/>
              <a:ext cx="1852148" cy="6896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000">
                  <a:solidFill>
                    <a:schemeClr val="accent1"/>
                  </a:solidFill>
                </a:defRPr>
              </a:pPr>
              <a:r>
                <a:rPr sz="1600" dirty="0" smtClean="0">
                  <a:solidFill>
                    <a:srgbClr val="467BB8"/>
                  </a:solidFill>
                </a:rPr>
                <a:t>Temperatur</a:t>
              </a:r>
              <a:r>
                <a:rPr lang="zh-CN" altLang="en-US" sz="1600" dirty="0" smtClean="0">
                  <a:solidFill>
                    <a:srgbClr val="467BB8"/>
                  </a:solidFill>
                </a:rPr>
                <a:t> </a:t>
              </a:r>
              <a:r>
                <a:rPr lang="en-US" altLang="zh-CN" sz="1600" dirty="0" smtClean="0">
                  <a:solidFill>
                    <a:srgbClr val="467BB8"/>
                  </a:solidFill>
                </a:rPr>
                <a:t>Humidity sensor</a:t>
              </a:r>
              <a:r>
                <a:rPr sz="1600" dirty="0" smtClean="0">
                  <a:solidFill>
                    <a:srgbClr val="467BB8"/>
                  </a:solidFill>
                </a:rPr>
                <a:t> </a:t>
              </a:r>
              <a:endParaRPr sz="1600" dirty="0">
                <a:solidFill>
                  <a:srgbClr val="467BB8"/>
                </a:solidFill>
              </a:endParaRPr>
            </a:p>
          </p:txBody>
        </p:sp>
        <p:sp>
          <p:nvSpPr>
            <p:cNvPr id="27" name="Shape 258"/>
            <p:cNvSpPr/>
            <p:nvPr/>
          </p:nvSpPr>
          <p:spPr>
            <a:xfrm>
              <a:off x="0" y="14291"/>
              <a:ext cx="1863931" cy="704113"/>
            </a:xfrm>
            <a:prstGeom prst="roundRect">
              <a:avLst>
                <a:gd name="adj" fmla="val 26512"/>
              </a:avLst>
            </a:prstGeom>
            <a:noFill/>
            <a:ln w="25400" cap="flat">
              <a:solidFill>
                <a:srgbClr val="467BB7"/>
              </a:solidFill>
              <a:prstDash val="solid"/>
              <a:miter lim="400000"/>
            </a:ln>
            <a:effectLst/>
          </p:spPr>
          <p:txBody>
            <a:bodyPr wrap="square" lIns="50800" tIns="50800" rIns="50800" bIns="50800" numCol="1" anchor="ctr">
              <a:noAutofit/>
            </a:bodyPr>
            <a:lstStyle/>
            <a:p>
              <a:pPr>
                <a:defRPr>
                  <a:solidFill>
                    <a:srgbClr val="FFFFFF"/>
                  </a:solidFill>
                </a:defRPr>
              </a:pPr>
              <a:endParaRPr/>
            </a:p>
          </p:txBody>
        </p:sp>
      </p:grpSp>
      <p:grpSp>
        <p:nvGrpSpPr>
          <p:cNvPr id="28" name="Group 262"/>
          <p:cNvGrpSpPr/>
          <p:nvPr/>
        </p:nvGrpSpPr>
        <p:grpSpPr>
          <a:xfrm>
            <a:off x="859553" y="4167595"/>
            <a:ext cx="1858046" cy="533783"/>
            <a:chOff x="0" y="0"/>
            <a:chExt cx="2259929" cy="718404"/>
          </a:xfrm>
        </p:grpSpPr>
        <p:sp>
          <p:nvSpPr>
            <p:cNvPr id="29" name="Shape 260"/>
            <p:cNvSpPr/>
            <p:nvPr/>
          </p:nvSpPr>
          <p:spPr>
            <a:xfrm>
              <a:off x="11784" y="0"/>
              <a:ext cx="2248145" cy="6896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lgn="l">
                <a:defRPr sz="2000">
                  <a:solidFill>
                    <a:schemeClr val="accent1"/>
                  </a:solidFill>
                </a:defRPr>
              </a:pPr>
              <a:r>
                <a:rPr lang="en-US" altLang="zh-CN" sz="1600" dirty="0" smtClean="0">
                  <a:solidFill>
                    <a:srgbClr val="467BB8"/>
                  </a:solidFill>
                </a:rPr>
                <a:t>Photosensitive</a:t>
              </a:r>
              <a:r>
                <a:rPr lang="zh-CN" altLang="en-US" sz="1600" dirty="0" smtClean="0">
                  <a:solidFill>
                    <a:srgbClr val="467BB8"/>
                  </a:solidFill>
                </a:rPr>
                <a:t> </a:t>
              </a:r>
              <a:r>
                <a:rPr lang="en-US" altLang="zh-CN" sz="1600" dirty="0" smtClean="0">
                  <a:solidFill>
                    <a:srgbClr val="467BB8"/>
                  </a:solidFill>
                </a:rPr>
                <a:t>Resistance</a:t>
              </a:r>
              <a:endParaRPr sz="1600" dirty="0">
                <a:solidFill>
                  <a:srgbClr val="467BB8"/>
                </a:solidFill>
              </a:endParaRPr>
            </a:p>
          </p:txBody>
        </p:sp>
        <p:sp>
          <p:nvSpPr>
            <p:cNvPr id="30" name="Shape 261"/>
            <p:cNvSpPr/>
            <p:nvPr/>
          </p:nvSpPr>
          <p:spPr>
            <a:xfrm>
              <a:off x="0" y="14291"/>
              <a:ext cx="1863931" cy="704113"/>
            </a:xfrm>
            <a:prstGeom prst="roundRect">
              <a:avLst>
                <a:gd name="adj" fmla="val 26512"/>
              </a:avLst>
            </a:prstGeom>
            <a:noFill/>
            <a:ln w="25400" cap="flat">
              <a:solidFill>
                <a:srgbClr val="467BB7"/>
              </a:solidFill>
              <a:prstDash val="solid"/>
              <a:miter lim="400000"/>
            </a:ln>
            <a:effectLst/>
          </p:spPr>
          <p:txBody>
            <a:bodyPr wrap="square" lIns="50800" tIns="50800" rIns="50800" bIns="50800" numCol="1" anchor="ctr">
              <a:noAutofit/>
            </a:bodyPr>
            <a:lstStyle/>
            <a:p>
              <a:pPr>
                <a:defRPr>
                  <a:solidFill>
                    <a:srgbClr val="FFFFFF"/>
                  </a:solidFill>
                </a:defRPr>
              </a:pPr>
              <a:endParaRPr/>
            </a:p>
          </p:txBody>
        </p:sp>
      </p:grpSp>
      <p:grpSp>
        <p:nvGrpSpPr>
          <p:cNvPr id="31" name="组 30"/>
          <p:cNvGrpSpPr/>
          <p:nvPr/>
        </p:nvGrpSpPr>
        <p:grpSpPr>
          <a:xfrm>
            <a:off x="2933959" y="5069450"/>
            <a:ext cx="823400" cy="527290"/>
            <a:chOff x="3330219" y="7552409"/>
            <a:chExt cx="1108193" cy="709666"/>
          </a:xfrm>
        </p:grpSpPr>
        <p:sp>
          <p:nvSpPr>
            <p:cNvPr id="32" name="Shape 263"/>
            <p:cNvSpPr/>
            <p:nvPr/>
          </p:nvSpPr>
          <p:spPr>
            <a:xfrm>
              <a:off x="3434508" y="7572376"/>
              <a:ext cx="1003678" cy="6896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l">
                <a:defRPr sz="2000">
                  <a:solidFill>
                    <a:schemeClr val="accent1"/>
                  </a:solidFill>
                </a:defRPr>
              </a:pPr>
              <a:r>
                <a:rPr sz="1600" dirty="0">
                  <a:solidFill>
                    <a:srgbClr val="467BB8"/>
                  </a:solidFill>
                </a:rPr>
                <a:t>Motion sensor</a:t>
              </a:r>
            </a:p>
          </p:txBody>
        </p:sp>
        <p:sp>
          <p:nvSpPr>
            <p:cNvPr id="33" name="Shape 264"/>
            <p:cNvSpPr/>
            <p:nvPr/>
          </p:nvSpPr>
          <p:spPr>
            <a:xfrm>
              <a:off x="3330219" y="7552409"/>
              <a:ext cx="1108193" cy="704113"/>
            </a:xfrm>
            <a:prstGeom prst="roundRect">
              <a:avLst>
                <a:gd name="adj" fmla="val 26512"/>
              </a:avLst>
            </a:prstGeom>
            <a:ln w="25400">
              <a:solidFill>
                <a:srgbClr val="467BB7"/>
              </a:solidFill>
              <a:miter lim="400000"/>
            </a:ln>
          </p:spPr>
          <p:txBody>
            <a:bodyPr lIns="50800" tIns="50800" rIns="50800" bIns="50800" anchor="ctr"/>
            <a:lstStyle/>
            <a:p>
              <a:pPr>
                <a:defRPr>
                  <a:solidFill>
                    <a:srgbClr val="FFFFFF"/>
                  </a:solidFill>
                </a:defRPr>
              </a:pPr>
              <a:endParaRPr/>
            </a:p>
          </p:txBody>
        </p:sp>
      </p:grpSp>
      <p:grpSp>
        <p:nvGrpSpPr>
          <p:cNvPr id="34" name="组 33"/>
          <p:cNvGrpSpPr/>
          <p:nvPr/>
        </p:nvGrpSpPr>
        <p:grpSpPr>
          <a:xfrm>
            <a:off x="4767642" y="1891469"/>
            <a:ext cx="624600" cy="866070"/>
            <a:chOff x="6206477" y="2615406"/>
            <a:chExt cx="1257301" cy="1743372"/>
          </a:xfrm>
        </p:grpSpPr>
        <p:sp>
          <p:nvSpPr>
            <p:cNvPr id="35" name="Shape 222"/>
            <p:cNvSpPr/>
            <p:nvPr/>
          </p:nvSpPr>
          <p:spPr>
            <a:xfrm flipV="1">
              <a:off x="6945343" y="3840670"/>
              <a:ext cx="1" cy="518108"/>
            </a:xfrm>
            <a:prstGeom prst="line">
              <a:avLst/>
            </a:prstGeom>
            <a:ln w="25400">
              <a:solidFill>
                <a:srgbClr val="ED462F"/>
              </a:solidFill>
              <a:miter lim="400000"/>
              <a:headEnd type="oval"/>
            </a:ln>
          </p:spPr>
          <p:txBody>
            <a:bodyPr lIns="50800" tIns="50800" rIns="50800" bIns="50800" anchor="ctr"/>
            <a:lstStyle/>
            <a:p>
              <a:endParaRPr/>
            </a:p>
          </p:txBody>
        </p:sp>
        <p:grpSp>
          <p:nvGrpSpPr>
            <p:cNvPr id="36" name="Group 225"/>
            <p:cNvGrpSpPr/>
            <p:nvPr/>
          </p:nvGrpSpPr>
          <p:grpSpPr>
            <a:xfrm>
              <a:off x="6206477" y="2615406"/>
              <a:ext cx="1257301" cy="1231901"/>
              <a:chOff x="0" y="0"/>
              <a:chExt cx="1257300" cy="1231900"/>
            </a:xfrm>
          </p:grpSpPr>
          <p:pic>
            <p:nvPicPr>
              <p:cNvPr id="37" name="EMG_sensor_e_health_small.png"/>
              <p:cNvPicPr>
                <a:picLocks noChangeAspect="1"/>
              </p:cNvPicPr>
              <p:nvPr/>
            </p:nvPicPr>
            <p:blipFill>
              <a:blip r:embed="rId8" cstate="print">
                <a:extLst/>
              </a:blip>
              <a:stretch>
                <a:fillRect/>
              </a:stretch>
            </p:blipFill>
            <p:spPr>
              <a:xfrm>
                <a:off x="0" y="288592"/>
                <a:ext cx="1257300" cy="706184"/>
              </a:xfrm>
              <a:prstGeom prst="rect">
                <a:avLst/>
              </a:prstGeom>
              <a:ln w="12700" cap="flat">
                <a:noFill/>
                <a:miter lim="400000"/>
              </a:ln>
              <a:effectLst/>
            </p:spPr>
          </p:pic>
          <p:sp>
            <p:nvSpPr>
              <p:cNvPr id="38" name="Shape 224"/>
              <p:cNvSpPr/>
              <p:nvPr/>
            </p:nvSpPr>
            <p:spPr>
              <a:xfrm>
                <a:off x="0" y="0"/>
                <a:ext cx="1231900" cy="1231900"/>
              </a:xfrm>
              <a:prstGeom prst="ellipse">
                <a:avLst/>
              </a:prstGeom>
              <a:noFill/>
              <a:ln w="25400" cap="flat">
                <a:solidFill>
                  <a:srgbClr val="ED462F"/>
                </a:solidFill>
                <a:prstDash val="solid"/>
                <a:miter lim="400000"/>
              </a:ln>
              <a:effectLst/>
            </p:spPr>
            <p:txBody>
              <a:bodyPr wrap="square" lIns="50800" tIns="50800" rIns="50800" bIns="50800" numCol="1" anchor="ctr">
                <a:noAutofit/>
              </a:bodyPr>
              <a:lstStyle/>
              <a:p>
                <a:pPr>
                  <a:defRPr>
                    <a:solidFill>
                      <a:srgbClr val="FFFFFF"/>
                    </a:solidFill>
                  </a:defRPr>
                </a:pPr>
                <a:endParaRPr/>
              </a:p>
            </p:txBody>
          </p:sp>
        </p:grpSp>
      </p:grpSp>
      <p:grpSp>
        <p:nvGrpSpPr>
          <p:cNvPr id="39" name="Group 241"/>
          <p:cNvGrpSpPr/>
          <p:nvPr/>
        </p:nvGrpSpPr>
        <p:grpSpPr>
          <a:xfrm>
            <a:off x="4751670" y="4439795"/>
            <a:ext cx="637056" cy="1188283"/>
            <a:chOff x="0" y="36693"/>
            <a:chExt cx="1282373" cy="2391974"/>
          </a:xfrm>
        </p:grpSpPr>
        <p:sp>
          <p:nvSpPr>
            <p:cNvPr id="40" name="Shape 237"/>
            <p:cNvSpPr/>
            <p:nvPr/>
          </p:nvSpPr>
          <p:spPr>
            <a:xfrm flipH="1">
              <a:off x="765183" y="36693"/>
              <a:ext cx="332466" cy="1189629"/>
            </a:xfrm>
            <a:prstGeom prst="line">
              <a:avLst/>
            </a:prstGeom>
            <a:noFill/>
            <a:ln w="25400" cap="flat">
              <a:solidFill>
                <a:srgbClr val="ED462F"/>
              </a:solidFill>
              <a:prstDash val="solid"/>
              <a:miter lim="400000"/>
              <a:headEnd type="oval" w="med" len="med"/>
            </a:ln>
            <a:effectLst/>
          </p:spPr>
          <p:txBody>
            <a:bodyPr wrap="square" lIns="50800" tIns="50800" rIns="50800" bIns="50800" numCol="1" anchor="ctr">
              <a:noAutofit/>
            </a:bodyPr>
            <a:lstStyle/>
            <a:p>
              <a:endParaRPr/>
            </a:p>
          </p:txBody>
        </p:sp>
        <p:grpSp>
          <p:nvGrpSpPr>
            <p:cNvPr id="41" name="Group 240"/>
            <p:cNvGrpSpPr/>
            <p:nvPr/>
          </p:nvGrpSpPr>
          <p:grpSpPr>
            <a:xfrm>
              <a:off x="0" y="1196768"/>
              <a:ext cx="1282374" cy="1231901"/>
              <a:chOff x="0" y="0"/>
              <a:chExt cx="1282373" cy="1231900"/>
            </a:xfrm>
          </p:grpSpPr>
          <p:pic>
            <p:nvPicPr>
              <p:cNvPr id="42" name="parches_presentacion.png"/>
              <p:cNvPicPr>
                <a:picLocks noChangeAspect="1"/>
              </p:cNvPicPr>
              <p:nvPr/>
            </p:nvPicPr>
            <p:blipFill>
              <a:blip r:embed="rId9" cstate="print">
                <a:extLst/>
              </a:blip>
              <a:stretch>
                <a:fillRect/>
              </a:stretch>
            </p:blipFill>
            <p:spPr>
              <a:xfrm>
                <a:off x="0" y="179585"/>
                <a:ext cx="1282374" cy="786524"/>
              </a:xfrm>
              <a:prstGeom prst="rect">
                <a:avLst/>
              </a:prstGeom>
              <a:ln w="12700" cap="flat">
                <a:noFill/>
                <a:miter lim="400000"/>
              </a:ln>
              <a:effectLst/>
            </p:spPr>
          </p:pic>
          <p:sp>
            <p:nvSpPr>
              <p:cNvPr id="43" name="Shape 239"/>
              <p:cNvSpPr/>
              <p:nvPr/>
            </p:nvSpPr>
            <p:spPr>
              <a:xfrm rot="10800000">
                <a:off x="16019" y="-1"/>
                <a:ext cx="1231901" cy="1231901"/>
              </a:xfrm>
              <a:prstGeom prst="ellipse">
                <a:avLst/>
              </a:prstGeom>
              <a:noFill/>
              <a:ln w="25400" cap="flat">
                <a:solidFill>
                  <a:srgbClr val="ED462F"/>
                </a:solidFill>
                <a:prstDash val="solid"/>
                <a:miter lim="400000"/>
              </a:ln>
              <a:effectLst/>
            </p:spPr>
            <p:txBody>
              <a:bodyPr wrap="square" lIns="50800" tIns="50800" rIns="50800" bIns="50800" numCol="1" anchor="ctr">
                <a:noAutofit/>
              </a:bodyPr>
              <a:lstStyle/>
              <a:p>
                <a:pPr>
                  <a:defRPr>
                    <a:solidFill>
                      <a:srgbClr val="FFFFFF"/>
                    </a:solidFill>
                  </a:defRPr>
                </a:pPr>
                <a:endParaRPr/>
              </a:p>
            </p:txBody>
          </p:sp>
        </p:grpSp>
      </p:grpSp>
      <p:grpSp>
        <p:nvGrpSpPr>
          <p:cNvPr id="44" name="Group 246"/>
          <p:cNvGrpSpPr/>
          <p:nvPr/>
        </p:nvGrpSpPr>
        <p:grpSpPr>
          <a:xfrm>
            <a:off x="7050476" y="4323636"/>
            <a:ext cx="691587" cy="1115985"/>
            <a:chOff x="15714" y="34708"/>
            <a:chExt cx="1392141" cy="2246442"/>
          </a:xfrm>
        </p:grpSpPr>
        <p:sp>
          <p:nvSpPr>
            <p:cNvPr id="45" name="Shape 242"/>
            <p:cNvSpPr/>
            <p:nvPr/>
          </p:nvSpPr>
          <p:spPr>
            <a:xfrm>
              <a:off x="15714" y="34708"/>
              <a:ext cx="492894" cy="1088632"/>
            </a:xfrm>
            <a:prstGeom prst="line">
              <a:avLst/>
            </a:prstGeom>
            <a:noFill/>
            <a:ln w="25400" cap="flat">
              <a:solidFill>
                <a:srgbClr val="ED462F"/>
              </a:solidFill>
              <a:prstDash val="solid"/>
              <a:miter lim="400000"/>
              <a:headEnd type="oval" w="med" len="med"/>
            </a:ln>
            <a:effectLst/>
          </p:spPr>
          <p:txBody>
            <a:bodyPr wrap="square" lIns="50800" tIns="50800" rIns="50800" bIns="50800" numCol="1" anchor="ctr">
              <a:noAutofit/>
            </a:bodyPr>
            <a:lstStyle/>
            <a:p>
              <a:endParaRPr/>
            </a:p>
          </p:txBody>
        </p:sp>
        <p:grpSp>
          <p:nvGrpSpPr>
            <p:cNvPr id="46" name="Group 245"/>
            <p:cNvGrpSpPr/>
            <p:nvPr/>
          </p:nvGrpSpPr>
          <p:grpSpPr>
            <a:xfrm>
              <a:off x="127702" y="1049250"/>
              <a:ext cx="1280155" cy="1231901"/>
              <a:chOff x="0" y="0"/>
              <a:chExt cx="1280154" cy="1231900"/>
            </a:xfrm>
          </p:grpSpPr>
          <p:pic>
            <p:nvPicPr>
              <p:cNvPr id="47" name="elementos_pulsometro.png"/>
              <p:cNvPicPr>
                <a:picLocks noChangeAspect="1"/>
              </p:cNvPicPr>
              <p:nvPr/>
            </p:nvPicPr>
            <p:blipFill>
              <a:blip r:embed="rId10" cstate="print">
                <a:extLst/>
              </a:blip>
              <a:stretch>
                <a:fillRect/>
              </a:stretch>
            </p:blipFill>
            <p:spPr>
              <a:xfrm>
                <a:off x="0" y="147835"/>
                <a:ext cx="1280155" cy="850024"/>
              </a:xfrm>
              <a:prstGeom prst="rect">
                <a:avLst/>
              </a:prstGeom>
              <a:ln w="12700" cap="flat">
                <a:noFill/>
                <a:miter lim="400000"/>
              </a:ln>
              <a:effectLst/>
            </p:spPr>
          </p:pic>
          <p:sp>
            <p:nvSpPr>
              <p:cNvPr id="48" name="Shape 244"/>
              <p:cNvSpPr/>
              <p:nvPr/>
            </p:nvSpPr>
            <p:spPr>
              <a:xfrm rot="10800000">
                <a:off x="24126" y="-1"/>
                <a:ext cx="1231901" cy="1231901"/>
              </a:xfrm>
              <a:prstGeom prst="ellipse">
                <a:avLst/>
              </a:prstGeom>
              <a:noFill/>
              <a:ln w="25400" cap="flat">
                <a:solidFill>
                  <a:srgbClr val="ED462F"/>
                </a:solidFill>
                <a:prstDash val="solid"/>
                <a:miter lim="400000"/>
              </a:ln>
              <a:effectLst/>
            </p:spPr>
            <p:txBody>
              <a:bodyPr wrap="square" lIns="50800" tIns="50800" rIns="50800" bIns="50800" numCol="1" anchor="ctr">
                <a:noAutofit/>
              </a:bodyPr>
              <a:lstStyle/>
              <a:p>
                <a:pPr>
                  <a:defRPr>
                    <a:solidFill>
                      <a:srgbClr val="FFFFFF"/>
                    </a:solidFill>
                  </a:defRPr>
                </a:pPr>
                <a:endParaRPr/>
              </a:p>
            </p:txBody>
          </p:sp>
        </p:grpSp>
      </p:grpSp>
      <p:grpSp>
        <p:nvGrpSpPr>
          <p:cNvPr id="49" name="Group 251"/>
          <p:cNvGrpSpPr/>
          <p:nvPr/>
        </p:nvGrpSpPr>
        <p:grpSpPr>
          <a:xfrm>
            <a:off x="6212681" y="1895338"/>
            <a:ext cx="1047172" cy="831664"/>
            <a:chOff x="32298" y="0"/>
            <a:chExt cx="2107923" cy="1674113"/>
          </a:xfrm>
        </p:grpSpPr>
        <p:sp>
          <p:nvSpPr>
            <p:cNvPr id="50" name="Shape 247"/>
            <p:cNvSpPr/>
            <p:nvPr/>
          </p:nvSpPr>
          <p:spPr>
            <a:xfrm flipV="1">
              <a:off x="32298" y="995638"/>
              <a:ext cx="1084284" cy="678476"/>
            </a:xfrm>
            <a:prstGeom prst="line">
              <a:avLst/>
            </a:prstGeom>
            <a:noFill/>
            <a:ln w="25400" cap="flat">
              <a:solidFill>
                <a:srgbClr val="ED462F"/>
              </a:solidFill>
              <a:prstDash val="solid"/>
              <a:miter lim="400000"/>
              <a:headEnd type="oval" w="med" len="med"/>
            </a:ln>
            <a:effectLst/>
          </p:spPr>
          <p:txBody>
            <a:bodyPr wrap="square" lIns="50800" tIns="50800" rIns="50800" bIns="50800" numCol="1" anchor="ctr">
              <a:noAutofit/>
            </a:bodyPr>
            <a:lstStyle/>
            <a:p>
              <a:endParaRPr/>
            </a:p>
          </p:txBody>
        </p:sp>
        <p:grpSp>
          <p:nvGrpSpPr>
            <p:cNvPr id="51" name="Group 250"/>
            <p:cNvGrpSpPr/>
            <p:nvPr/>
          </p:nvGrpSpPr>
          <p:grpSpPr>
            <a:xfrm>
              <a:off x="908321" y="0"/>
              <a:ext cx="1231901" cy="1231900"/>
              <a:chOff x="0" y="0"/>
              <a:chExt cx="1231900" cy="1231900"/>
            </a:xfrm>
          </p:grpSpPr>
          <p:pic>
            <p:nvPicPr>
              <p:cNvPr id="52" name="canula_presentacion.png"/>
              <p:cNvPicPr>
                <a:picLocks noChangeAspect="1"/>
              </p:cNvPicPr>
              <p:nvPr/>
            </p:nvPicPr>
            <p:blipFill>
              <a:blip r:embed="rId11" cstate="print">
                <a:extLst/>
              </a:blip>
              <a:stretch>
                <a:fillRect/>
              </a:stretch>
            </p:blipFill>
            <p:spPr>
              <a:xfrm>
                <a:off x="74321" y="190938"/>
                <a:ext cx="1070558" cy="850024"/>
              </a:xfrm>
              <a:prstGeom prst="rect">
                <a:avLst/>
              </a:prstGeom>
              <a:ln w="12700" cap="flat">
                <a:noFill/>
                <a:miter lim="400000"/>
              </a:ln>
              <a:effectLst/>
            </p:spPr>
          </p:pic>
          <p:sp>
            <p:nvSpPr>
              <p:cNvPr id="53" name="Shape 249"/>
              <p:cNvSpPr/>
              <p:nvPr/>
            </p:nvSpPr>
            <p:spPr>
              <a:xfrm>
                <a:off x="0" y="0"/>
                <a:ext cx="1231900" cy="1231900"/>
              </a:xfrm>
              <a:prstGeom prst="ellipse">
                <a:avLst/>
              </a:prstGeom>
              <a:noFill/>
              <a:ln w="25400" cap="flat">
                <a:solidFill>
                  <a:srgbClr val="ED462F"/>
                </a:solidFill>
                <a:prstDash val="solid"/>
                <a:miter lim="400000"/>
              </a:ln>
              <a:effectLst/>
            </p:spPr>
            <p:txBody>
              <a:bodyPr wrap="square" lIns="50800" tIns="50800" rIns="50800" bIns="50800" numCol="1" anchor="ctr">
                <a:noAutofit/>
              </a:bodyPr>
              <a:lstStyle/>
              <a:p>
                <a:pPr>
                  <a:defRPr>
                    <a:solidFill>
                      <a:srgbClr val="FFFFFF"/>
                    </a:solidFill>
                  </a:defRPr>
                </a:pPr>
                <a:endParaRPr/>
              </a:p>
            </p:txBody>
          </p:sp>
        </p:grpSp>
      </p:grpSp>
      <p:grpSp>
        <p:nvGrpSpPr>
          <p:cNvPr id="54" name="Group 256"/>
          <p:cNvGrpSpPr/>
          <p:nvPr/>
        </p:nvGrpSpPr>
        <p:grpSpPr>
          <a:xfrm>
            <a:off x="7163049" y="3318151"/>
            <a:ext cx="1047306" cy="611982"/>
            <a:chOff x="37137" y="0"/>
            <a:chExt cx="2108193" cy="1231900"/>
          </a:xfrm>
        </p:grpSpPr>
        <p:sp>
          <p:nvSpPr>
            <p:cNvPr id="55" name="Shape 252"/>
            <p:cNvSpPr/>
            <p:nvPr/>
          </p:nvSpPr>
          <p:spPr>
            <a:xfrm>
              <a:off x="37137" y="41259"/>
              <a:ext cx="957532" cy="219449"/>
            </a:xfrm>
            <a:prstGeom prst="line">
              <a:avLst/>
            </a:prstGeom>
            <a:noFill/>
            <a:ln w="25400" cap="flat">
              <a:solidFill>
                <a:srgbClr val="ED462F"/>
              </a:solidFill>
              <a:prstDash val="solid"/>
              <a:miter lim="400000"/>
              <a:headEnd type="oval" w="med" len="med"/>
            </a:ln>
            <a:effectLst/>
          </p:spPr>
          <p:txBody>
            <a:bodyPr wrap="square" lIns="50800" tIns="50800" rIns="50800" bIns="50800" numCol="1" anchor="ctr">
              <a:noAutofit/>
            </a:bodyPr>
            <a:lstStyle/>
            <a:p>
              <a:endParaRPr/>
            </a:p>
          </p:txBody>
        </p:sp>
        <p:grpSp>
          <p:nvGrpSpPr>
            <p:cNvPr id="56" name="Group 255"/>
            <p:cNvGrpSpPr/>
            <p:nvPr/>
          </p:nvGrpSpPr>
          <p:grpSpPr>
            <a:xfrm>
              <a:off x="913430" y="0"/>
              <a:ext cx="1231901" cy="1231900"/>
              <a:chOff x="0" y="0"/>
              <a:chExt cx="1231900" cy="1231900"/>
            </a:xfrm>
          </p:grpSpPr>
          <p:pic>
            <p:nvPicPr>
              <p:cNvPr id="57" name="GSR_sensor_e_health_small.png"/>
              <p:cNvPicPr>
                <a:picLocks noChangeAspect="1"/>
              </p:cNvPicPr>
              <p:nvPr/>
            </p:nvPicPr>
            <p:blipFill>
              <a:blip r:embed="rId12" cstate="print">
                <a:extLst/>
              </a:blip>
              <a:srcRect b="17"/>
              <a:stretch>
                <a:fillRect/>
              </a:stretch>
            </p:blipFill>
            <p:spPr>
              <a:xfrm>
                <a:off x="36512" y="192451"/>
                <a:ext cx="1133399" cy="872563"/>
              </a:xfrm>
              <a:custGeom>
                <a:avLst/>
                <a:gdLst/>
                <a:ahLst/>
                <a:cxnLst>
                  <a:cxn ang="0">
                    <a:pos x="wd2" y="hd2"/>
                  </a:cxn>
                  <a:cxn ang="5400000">
                    <a:pos x="wd2" y="hd2"/>
                  </a:cxn>
                  <a:cxn ang="10800000">
                    <a:pos x="wd2" y="hd2"/>
                  </a:cxn>
                  <a:cxn ang="16200000">
                    <a:pos x="wd2" y="hd2"/>
                  </a:cxn>
                </a:cxnLst>
                <a:rect l="0" t="0" r="r" b="b"/>
                <a:pathLst>
                  <a:path w="21600" h="21600" extrusionOk="0">
                    <a:moveTo>
                      <a:pt x="3993" y="0"/>
                    </a:moveTo>
                    <a:cubicBezTo>
                      <a:pt x="3716" y="295"/>
                      <a:pt x="3420" y="548"/>
                      <a:pt x="3161" y="884"/>
                    </a:cubicBezTo>
                    <a:cubicBezTo>
                      <a:pt x="1053" y="3623"/>
                      <a:pt x="0" y="7215"/>
                      <a:pt x="0" y="10805"/>
                    </a:cubicBezTo>
                    <a:cubicBezTo>
                      <a:pt x="0" y="14394"/>
                      <a:pt x="1053" y="17987"/>
                      <a:pt x="3161" y="20726"/>
                    </a:cubicBezTo>
                    <a:cubicBezTo>
                      <a:pt x="3418" y="21059"/>
                      <a:pt x="3711" y="21307"/>
                      <a:pt x="3986" y="21600"/>
                    </a:cubicBezTo>
                    <a:lnTo>
                      <a:pt x="17614" y="21600"/>
                    </a:lnTo>
                    <a:cubicBezTo>
                      <a:pt x="17889" y="21307"/>
                      <a:pt x="18182" y="21059"/>
                      <a:pt x="18439" y="20726"/>
                    </a:cubicBezTo>
                    <a:cubicBezTo>
                      <a:pt x="20547" y="17987"/>
                      <a:pt x="21600" y="14394"/>
                      <a:pt x="21600" y="10805"/>
                    </a:cubicBezTo>
                    <a:cubicBezTo>
                      <a:pt x="21600" y="7215"/>
                      <a:pt x="20547" y="3623"/>
                      <a:pt x="18439" y="884"/>
                    </a:cubicBezTo>
                    <a:cubicBezTo>
                      <a:pt x="18180" y="548"/>
                      <a:pt x="17884" y="295"/>
                      <a:pt x="17607" y="0"/>
                    </a:cubicBezTo>
                    <a:lnTo>
                      <a:pt x="3993" y="0"/>
                    </a:lnTo>
                    <a:close/>
                  </a:path>
                </a:pathLst>
              </a:custGeom>
              <a:ln w="12700" cap="flat">
                <a:noFill/>
                <a:miter lim="400000"/>
              </a:ln>
              <a:effectLst/>
            </p:spPr>
          </p:pic>
          <p:sp>
            <p:nvSpPr>
              <p:cNvPr id="58" name="Shape 254"/>
              <p:cNvSpPr/>
              <p:nvPr/>
            </p:nvSpPr>
            <p:spPr>
              <a:xfrm>
                <a:off x="0" y="0"/>
                <a:ext cx="1231900" cy="1231900"/>
              </a:xfrm>
              <a:prstGeom prst="ellipse">
                <a:avLst/>
              </a:prstGeom>
              <a:noFill/>
              <a:ln w="25400" cap="flat">
                <a:solidFill>
                  <a:srgbClr val="ED462F"/>
                </a:solidFill>
                <a:prstDash val="solid"/>
                <a:miter lim="400000"/>
              </a:ln>
              <a:effectLst/>
            </p:spPr>
            <p:txBody>
              <a:bodyPr wrap="square" lIns="50800" tIns="50800" rIns="50800" bIns="50800" numCol="1" anchor="ctr">
                <a:noAutofit/>
              </a:bodyPr>
              <a:lstStyle/>
              <a:p>
                <a:pPr>
                  <a:defRPr>
                    <a:solidFill>
                      <a:srgbClr val="FFFFFF"/>
                    </a:solidFill>
                  </a:defRPr>
                </a:pPr>
                <a:endParaRPr/>
              </a:p>
            </p:txBody>
          </p:sp>
        </p:grpSp>
      </p:grpSp>
      <p:grpSp>
        <p:nvGrpSpPr>
          <p:cNvPr id="59" name="组 58"/>
          <p:cNvGrpSpPr/>
          <p:nvPr/>
        </p:nvGrpSpPr>
        <p:grpSpPr>
          <a:xfrm>
            <a:off x="5456343" y="5060500"/>
            <a:ext cx="1776619" cy="536240"/>
            <a:chOff x="7569566" y="7552469"/>
            <a:chExt cx="2442619" cy="709667"/>
          </a:xfrm>
        </p:grpSpPr>
        <p:sp>
          <p:nvSpPr>
            <p:cNvPr id="60" name="Shape 267"/>
            <p:cNvSpPr/>
            <p:nvPr/>
          </p:nvSpPr>
          <p:spPr>
            <a:xfrm>
              <a:off x="7612581" y="7552469"/>
              <a:ext cx="2399604" cy="689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l">
                <a:defRPr sz="2000">
                  <a:solidFill>
                    <a:schemeClr val="accent5">
                      <a:hueOff val="-309130"/>
                      <a:satOff val="-11805"/>
                      <a:lumOff val="-13439"/>
                    </a:schemeClr>
                  </a:solidFill>
                </a:defRPr>
              </a:lvl1pPr>
            </a:lstStyle>
            <a:p>
              <a:r>
                <a:rPr sz="1600" dirty="0">
                  <a:solidFill>
                    <a:srgbClr val="FF6600"/>
                  </a:solidFill>
                </a:rPr>
                <a:t>Body Temperature sensor</a:t>
              </a:r>
            </a:p>
          </p:txBody>
        </p:sp>
        <p:sp>
          <p:nvSpPr>
            <p:cNvPr id="61" name="Shape 268"/>
            <p:cNvSpPr/>
            <p:nvPr/>
          </p:nvSpPr>
          <p:spPr>
            <a:xfrm>
              <a:off x="7569566" y="7558023"/>
              <a:ext cx="2220913" cy="704113"/>
            </a:xfrm>
            <a:prstGeom prst="roundRect">
              <a:avLst>
                <a:gd name="adj" fmla="val 26512"/>
              </a:avLst>
            </a:prstGeom>
            <a:ln w="25400">
              <a:solidFill>
                <a:srgbClr val="ED462F"/>
              </a:solidFill>
              <a:miter lim="400000"/>
            </a:ln>
          </p:spPr>
          <p:txBody>
            <a:bodyPr lIns="50800" tIns="50800" rIns="50800" bIns="50800" anchor="ctr"/>
            <a:lstStyle/>
            <a:p>
              <a:pPr>
                <a:defRPr>
                  <a:solidFill>
                    <a:srgbClr val="FFFFFF"/>
                  </a:solidFill>
                </a:defRPr>
              </a:pPr>
              <a:endParaRPr/>
            </a:p>
          </p:txBody>
        </p:sp>
      </p:grpSp>
      <p:grpSp>
        <p:nvGrpSpPr>
          <p:cNvPr id="62" name="组 61"/>
          <p:cNvGrpSpPr/>
          <p:nvPr/>
        </p:nvGrpSpPr>
        <p:grpSpPr>
          <a:xfrm>
            <a:off x="7358943" y="4180516"/>
            <a:ext cx="942050" cy="495771"/>
            <a:chOff x="10950331" y="6476159"/>
            <a:chExt cx="1108192" cy="704113"/>
          </a:xfrm>
        </p:grpSpPr>
        <p:sp>
          <p:nvSpPr>
            <p:cNvPr id="63" name="Shape 269"/>
            <p:cNvSpPr/>
            <p:nvPr/>
          </p:nvSpPr>
          <p:spPr>
            <a:xfrm>
              <a:off x="11054846" y="6476220"/>
              <a:ext cx="899164" cy="6896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l">
                <a:defRPr sz="2000">
                  <a:solidFill>
                    <a:schemeClr val="accent5">
                      <a:hueOff val="-309130"/>
                      <a:satOff val="-11805"/>
                      <a:lumOff val="-13439"/>
                    </a:schemeClr>
                  </a:solidFill>
                </a:defRPr>
              </a:lvl1pPr>
            </a:lstStyle>
            <a:p>
              <a:r>
                <a:rPr sz="1600" dirty="0">
                  <a:solidFill>
                    <a:srgbClr val="FF6600"/>
                  </a:solidFill>
                </a:rPr>
                <a:t>GSR sensor</a:t>
              </a:r>
            </a:p>
          </p:txBody>
        </p:sp>
        <p:sp>
          <p:nvSpPr>
            <p:cNvPr id="64" name="Shape 270"/>
            <p:cNvSpPr/>
            <p:nvPr/>
          </p:nvSpPr>
          <p:spPr>
            <a:xfrm>
              <a:off x="10950331" y="6476159"/>
              <a:ext cx="1108192" cy="704113"/>
            </a:xfrm>
            <a:prstGeom prst="roundRect">
              <a:avLst>
                <a:gd name="adj" fmla="val 26512"/>
              </a:avLst>
            </a:prstGeom>
            <a:ln w="25400">
              <a:solidFill>
                <a:srgbClr val="ED462F"/>
              </a:solidFill>
              <a:miter lim="400000"/>
            </a:ln>
          </p:spPr>
          <p:txBody>
            <a:bodyPr lIns="50800" tIns="50800" rIns="50800" bIns="50800" anchor="ctr"/>
            <a:lstStyle/>
            <a:p>
              <a:pPr>
                <a:defRPr>
                  <a:solidFill>
                    <a:srgbClr val="FFFFFF"/>
                  </a:solidFill>
                </a:defRPr>
              </a:pPr>
              <a:endParaRPr/>
            </a:p>
          </p:txBody>
        </p:sp>
      </p:grpSp>
      <p:grpSp>
        <p:nvGrpSpPr>
          <p:cNvPr id="65" name="组 64"/>
          <p:cNvGrpSpPr/>
          <p:nvPr/>
        </p:nvGrpSpPr>
        <p:grpSpPr>
          <a:xfrm>
            <a:off x="7350491" y="2606020"/>
            <a:ext cx="950502" cy="474350"/>
            <a:chOff x="10901177" y="3939020"/>
            <a:chExt cx="1108192" cy="704112"/>
          </a:xfrm>
        </p:grpSpPr>
        <p:sp>
          <p:nvSpPr>
            <p:cNvPr id="66" name="Shape 271"/>
            <p:cNvSpPr/>
            <p:nvPr/>
          </p:nvSpPr>
          <p:spPr>
            <a:xfrm>
              <a:off x="11005691" y="3939080"/>
              <a:ext cx="899164" cy="6896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l">
                <a:defRPr sz="2000">
                  <a:solidFill>
                    <a:schemeClr val="accent5">
                      <a:hueOff val="-309130"/>
                      <a:satOff val="-11805"/>
                      <a:lumOff val="-13439"/>
                    </a:schemeClr>
                  </a:solidFill>
                </a:defRPr>
              </a:lvl1pPr>
            </a:lstStyle>
            <a:p>
              <a:r>
                <a:rPr sz="1600" dirty="0">
                  <a:solidFill>
                    <a:srgbClr val="FF6600"/>
                  </a:solidFill>
                </a:rPr>
                <a:t>Airflow sensor</a:t>
              </a:r>
            </a:p>
          </p:txBody>
        </p:sp>
        <p:sp>
          <p:nvSpPr>
            <p:cNvPr id="67" name="Shape 272"/>
            <p:cNvSpPr/>
            <p:nvPr/>
          </p:nvSpPr>
          <p:spPr>
            <a:xfrm>
              <a:off x="10901177" y="3939020"/>
              <a:ext cx="1108192" cy="704112"/>
            </a:xfrm>
            <a:prstGeom prst="roundRect">
              <a:avLst>
                <a:gd name="adj" fmla="val 26512"/>
              </a:avLst>
            </a:prstGeom>
            <a:ln w="25400">
              <a:solidFill>
                <a:srgbClr val="ED462F"/>
              </a:solidFill>
              <a:miter lim="400000"/>
            </a:ln>
          </p:spPr>
          <p:txBody>
            <a:bodyPr lIns="50800" tIns="50800" rIns="50800" bIns="50800" anchor="ctr"/>
            <a:lstStyle/>
            <a:p>
              <a:pPr>
                <a:defRPr>
                  <a:solidFill>
                    <a:srgbClr val="FFFFFF"/>
                  </a:solidFill>
                </a:defRPr>
              </a:pPr>
              <a:endParaRPr/>
            </a:p>
          </p:txBody>
        </p:sp>
      </p:grpSp>
      <p:grpSp>
        <p:nvGrpSpPr>
          <p:cNvPr id="68" name="组 67"/>
          <p:cNvGrpSpPr/>
          <p:nvPr/>
        </p:nvGrpSpPr>
        <p:grpSpPr>
          <a:xfrm>
            <a:off x="5607909" y="1882237"/>
            <a:ext cx="910765" cy="504986"/>
            <a:chOff x="7582812" y="2676742"/>
            <a:chExt cx="1108192" cy="704112"/>
          </a:xfrm>
        </p:grpSpPr>
        <p:sp>
          <p:nvSpPr>
            <p:cNvPr id="69" name="Shape 273"/>
            <p:cNvSpPr/>
            <p:nvPr/>
          </p:nvSpPr>
          <p:spPr>
            <a:xfrm>
              <a:off x="7687326" y="2676802"/>
              <a:ext cx="899164" cy="6896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l">
                <a:defRPr sz="2000">
                  <a:solidFill>
                    <a:schemeClr val="accent5">
                      <a:hueOff val="-309130"/>
                      <a:satOff val="-11805"/>
                      <a:lumOff val="-13439"/>
                    </a:schemeClr>
                  </a:solidFill>
                </a:defRPr>
              </a:lvl1pPr>
            </a:lstStyle>
            <a:p>
              <a:r>
                <a:rPr sz="1600" dirty="0">
                  <a:solidFill>
                    <a:srgbClr val="FF6600"/>
                  </a:solidFill>
                </a:rPr>
                <a:t>EMG sensor</a:t>
              </a:r>
            </a:p>
          </p:txBody>
        </p:sp>
        <p:sp>
          <p:nvSpPr>
            <p:cNvPr id="70" name="Shape 274"/>
            <p:cNvSpPr/>
            <p:nvPr/>
          </p:nvSpPr>
          <p:spPr>
            <a:xfrm>
              <a:off x="7582812" y="2676742"/>
              <a:ext cx="1108192" cy="704112"/>
            </a:xfrm>
            <a:prstGeom prst="roundRect">
              <a:avLst>
                <a:gd name="adj" fmla="val 26512"/>
              </a:avLst>
            </a:prstGeom>
            <a:ln w="25400">
              <a:solidFill>
                <a:srgbClr val="ED462F"/>
              </a:solidFill>
              <a:miter lim="400000"/>
            </a:ln>
          </p:spPr>
          <p:txBody>
            <a:bodyPr lIns="50800" tIns="50800" rIns="50800" bIns="50800" anchor="ctr"/>
            <a:lstStyle/>
            <a:p>
              <a:pPr>
                <a:defRPr>
                  <a:solidFill>
                    <a:srgbClr val="FFFFFF"/>
                  </a:solidFill>
                </a:defRPr>
              </a:pPr>
              <a:endParaRPr/>
            </a:p>
          </p:txBody>
        </p:sp>
      </p:grpSp>
      <p:sp>
        <p:nvSpPr>
          <p:cNvPr id="71" name="标题 1"/>
          <p:cNvSpPr txBox="1">
            <a:spLocks/>
          </p:cNvSpPr>
          <p:nvPr/>
        </p:nvSpPr>
        <p:spPr>
          <a:xfrm>
            <a:off x="2391873" y="334505"/>
            <a:ext cx="6303169" cy="8824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lgn="r"/>
            <a:r>
              <a:rPr kumimoji="1" lang="en-US" altLang="zh-CN" sz="3200" dirty="0" smtClean="0">
                <a:solidFill>
                  <a:schemeClr val="accent5"/>
                </a:solidFill>
                <a:latin typeface="Helvetica Neue Light" charset="0"/>
                <a:ea typeface="Helvetica Neue Light" charset="0"/>
                <a:cs typeface="Helvetica Neue Light" charset="0"/>
              </a:rPr>
              <a:t>Sensor</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Selection</a:t>
            </a:r>
            <a:endParaRPr kumimoji="1" lang="zh-CN" altLang="en-US" sz="3200" dirty="0">
              <a:solidFill>
                <a:schemeClr val="accent5"/>
              </a:solidFill>
              <a:latin typeface="Helvetica Neue Light" charset="0"/>
              <a:ea typeface="Helvetica Neue Light" charset="0"/>
              <a:cs typeface="Helvetica Neue Light" charset="0"/>
            </a:endParaRPr>
          </a:p>
        </p:txBody>
      </p:sp>
      <p:grpSp>
        <p:nvGrpSpPr>
          <p:cNvPr id="72" name="组 71"/>
          <p:cNvGrpSpPr/>
          <p:nvPr/>
        </p:nvGrpSpPr>
        <p:grpSpPr>
          <a:xfrm>
            <a:off x="3861307" y="5068583"/>
            <a:ext cx="822656" cy="504986"/>
            <a:chOff x="5396842" y="6907033"/>
            <a:chExt cx="1108192" cy="704112"/>
          </a:xfrm>
        </p:grpSpPr>
        <p:sp>
          <p:nvSpPr>
            <p:cNvPr id="73" name="Shape 273"/>
            <p:cNvSpPr/>
            <p:nvPr/>
          </p:nvSpPr>
          <p:spPr>
            <a:xfrm>
              <a:off x="5568408" y="6908175"/>
              <a:ext cx="899164" cy="6896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l">
                <a:defRPr sz="2000">
                  <a:solidFill>
                    <a:schemeClr val="accent5">
                      <a:hueOff val="-309130"/>
                      <a:satOff val="-11805"/>
                      <a:lumOff val="-13439"/>
                    </a:schemeClr>
                  </a:solidFill>
                </a:defRPr>
              </a:lvl1pPr>
            </a:lstStyle>
            <a:p>
              <a:r>
                <a:rPr sz="1600" dirty="0" smtClean="0">
                  <a:solidFill>
                    <a:srgbClr val="FF6600"/>
                  </a:solidFill>
                </a:rPr>
                <a:t>E</a:t>
              </a:r>
              <a:r>
                <a:rPr lang="en-US" altLang="zh-CN" sz="1600" dirty="0" smtClean="0">
                  <a:solidFill>
                    <a:srgbClr val="FF6600"/>
                  </a:solidFill>
                </a:rPr>
                <a:t>C</a:t>
              </a:r>
              <a:r>
                <a:rPr sz="1600" dirty="0" smtClean="0">
                  <a:solidFill>
                    <a:srgbClr val="FF6600"/>
                  </a:solidFill>
                </a:rPr>
                <a:t>G </a:t>
              </a:r>
              <a:r>
                <a:rPr sz="1600" dirty="0">
                  <a:solidFill>
                    <a:srgbClr val="FF6600"/>
                  </a:solidFill>
                </a:rPr>
                <a:t>sensor</a:t>
              </a:r>
            </a:p>
          </p:txBody>
        </p:sp>
        <p:sp>
          <p:nvSpPr>
            <p:cNvPr id="74" name="Shape 274"/>
            <p:cNvSpPr/>
            <p:nvPr/>
          </p:nvSpPr>
          <p:spPr>
            <a:xfrm>
              <a:off x="5396842" y="6907033"/>
              <a:ext cx="1108192" cy="704112"/>
            </a:xfrm>
            <a:prstGeom prst="roundRect">
              <a:avLst>
                <a:gd name="adj" fmla="val 26512"/>
              </a:avLst>
            </a:prstGeom>
            <a:ln w="25400">
              <a:solidFill>
                <a:srgbClr val="ED462F"/>
              </a:solidFill>
              <a:miter lim="400000"/>
            </a:ln>
          </p:spPr>
          <p:txBody>
            <a:bodyPr lIns="50800" tIns="50800" rIns="50800" bIns="50800" anchor="ctr"/>
            <a:lstStyle/>
            <a:p>
              <a:pPr>
                <a:defRPr>
                  <a:solidFill>
                    <a:srgbClr val="FFFFFF"/>
                  </a:solidFill>
                </a:defRPr>
              </a:pPr>
              <a:endParaRPr/>
            </a:p>
          </p:txBody>
        </p:sp>
      </p:grpSp>
    </p:spTree>
    <p:extLst>
      <p:ext uri="{BB962C8B-B14F-4D97-AF65-F5344CB8AC3E}">
        <p14:creationId xmlns:p14="http://schemas.microsoft.com/office/powerpoint/2010/main" val="98014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 calcmode="lin" valueType="num">
                                      <p:cBhvr>
                                        <p:cTn id="47" dur="1000" fill="hold"/>
                                        <p:tgtEl>
                                          <p:spTgt spid="34"/>
                                        </p:tgtEl>
                                        <p:attrNameLst>
                                          <p:attrName>style.rotation</p:attrName>
                                        </p:attrNameLst>
                                      </p:cBhvr>
                                      <p:tavLst>
                                        <p:tav tm="0">
                                          <p:val>
                                            <p:fltVal val="90"/>
                                          </p:val>
                                        </p:tav>
                                        <p:tav tm="100000">
                                          <p:val>
                                            <p:fltVal val="0"/>
                                          </p:val>
                                        </p:tav>
                                      </p:tavLst>
                                    </p:anim>
                                    <p:animEffect transition="in" filter="fade">
                                      <p:cBhvr>
                                        <p:cTn id="48" dur="1000"/>
                                        <p:tgtEl>
                                          <p:spTgt spid="34"/>
                                        </p:tgtEl>
                                      </p:cBhvr>
                                    </p:animEffect>
                                  </p:childTnLst>
                                </p:cTn>
                              </p:par>
                              <p:par>
                                <p:cTn id="49" presetID="3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1000" fill="hold"/>
                                        <p:tgtEl>
                                          <p:spTgt spid="68"/>
                                        </p:tgtEl>
                                        <p:attrNameLst>
                                          <p:attrName>ppt_w</p:attrName>
                                        </p:attrNameLst>
                                      </p:cBhvr>
                                      <p:tavLst>
                                        <p:tav tm="0">
                                          <p:val>
                                            <p:fltVal val="0"/>
                                          </p:val>
                                        </p:tav>
                                        <p:tav tm="100000">
                                          <p:val>
                                            <p:strVal val="#ppt_w"/>
                                          </p:val>
                                        </p:tav>
                                      </p:tavLst>
                                    </p:anim>
                                    <p:anim calcmode="lin" valueType="num">
                                      <p:cBhvr>
                                        <p:cTn id="52" dur="1000" fill="hold"/>
                                        <p:tgtEl>
                                          <p:spTgt spid="68"/>
                                        </p:tgtEl>
                                        <p:attrNameLst>
                                          <p:attrName>ppt_h</p:attrName>
                                        </p:attrNameLst>
                                      </p:cBhvr>
                                      <p:tavLst>
                                        <p:tav tm="0">
                                          <p:val>
                                            <p:fltVal val="0"/>
                                          </p:val>
                                        </p:tav>
                                        <p:tav tm="100000">
                                          <p:val>
                                            <p:strVal val="#ppt_h"/>
                                          </p:val>
                                        </p:tav>
                                      </p:tavLst>
                                    </p:anim>
                                    <p:anim calcmode="lin" valueType="num">
                                      <p:cBhvr>
                                        <p:cTn id="53" dur="1000" fill="hold"/>
                                        <p:tgtEl>
                                          <p:spTgt spid="68"/>
                                        </p:tgtEl>
                                        <p:attrNameLst>
                                          <p:attrName>style.rotation</p:attrName>
                                        </p:attrNameLst>
                                      </p:cBhvr>
                                      <p:tavLst>
                                        <p:tav tm="0">
                                          <p:val>
                                            <p:fltVal val="90"/>
                                          </p:val>
                                        </p:tav>
                                        <p:tav tm="100000">
                                          <p:val>
                                            <p:fltVal val="0"/>
                                          </p:val>
                                        </p:tav>
                                      </p:tavLst>
                                    </p:anim>
                                    <p:animEffect transition="in" filter="fade">
                                      <p:cBhvr>
                                        <p:cTn id="54" dur="1000"/>
                                        <p:tgtEl>
                                          <p:spTgt spid="68"/>
                                        </p:tgtEl>
                                      </p:cBhvr>
                                    </p:animEffect>
                                  </p:childTnLst>
                                </p:cTn>
                              </p:par>
                              <p:par>
                                <p:cTn id="55" presetID="3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1000" fill="hold"/>
                                        <p:tgtEl>
                                          <p:spTgt spid="49"/>
                                        </p:tgtEl>
                                        <p:attrNameLst>
                                          <p:attrName>ppt_w</p:attrName>
                                        </p:attrNameLst>
                                      </p:cBhvr>
                                      <p:tavLst>
                                        <p:tav tm="0">
                                          <p:val>
                                            <p:fltVal val="0"/>
                                          </p:val>
                                        </p:tav>
                                        <p:tav tm="100000">
                                          <p:val>
                                            <p:strVal val="#ppt_w"/>
                                          </p:val>
                                        </p:tav>
                                      </p:tavLst>
                                    </p:anim>
                                    <p:anim calcmode="lin" valueType="num">
                                      <p:cBhvr>
                                        <p:cTn id="58" dur="1000" fill="hold"/>
                                        <p:tgtEl>
                                          <p:spTgt spid="49"/>
                                        </p:tgtEl>
                                        <p:attrNameLst>
                                          <p:attrName>ppt_h</p:attrName>
                                        </p:attrNameLst>
                                      </p:cBhvr>
                                      <p:tavLst>
                                        <p:tav tm="0">
                                          <p:val>
                                            <p:fltVal val="0"/>
                                          </p:val>
                                        </p:tav>
                                        <p:tav tm="100000">
                                          <p:val>
                                            <p:strVal val="#ppt_h"/>
                                          </p:val>
                                        </p:tav>
                                      </p:tavLst>
                                    </p:anim>
                                    <p:anim calcmode="lin" valueType="num">
                                      <p:cBhvr>
                                        <p:cTn id="59" dur="1000" fill="hold"/>
                                        <p:tgtEl>
                                          <p:spTgt spid="49"/>
                                        </p:tgtEl>
                                        <p:attrNameLst>
                                          <p:attrName>style.rotation</p:attrName>
                                        </p:attrNameLst>
                                      </p:cBhvr>
                                      <p:tavLst>
                                        <p:tav tm="0">
                                          <p:val>
                                            <p:fltVal val="90"/>
                                          </p:val>
                                        </p:tav>
                                        <p:tav tm="100000">
                                          <p:val>
                                            <p:fltVal val="0"/>
                                          </p:val>
                                        </p:tav>
                                      </p:tavLst>
                                    </p:anim>
                                    <p:animEffect transition="in" filter="fade">
                                      <p:cBhvr>
                                        <p:cTn id="60" dur="1000"/>
                                        <p:tgtEl>
                                          <p:spTgt spid="49"/>
                                        </p:tgtEl>
                                      </p:cBhvr>
                                    </p:animEffect>
                                  </p:childTnLst>
                                </p:cTn>
                              </p:par>
                              <p:par>
                                <p:cTn id="61" presetID="31" presetClass="entr" presetSubtype="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p:cTn id="63" dur="1000" fill="hold"/>
                                        <p:tgtEl>
                                          <p:spTgt spid="65"/>
                                        </p:tgtEl>
                                        <p:attrNameLst>
                                          <p:attrName>ppt_w</p:attrName>
                                        </p:attrNameLst>
                                      </p:cBhvr>
                                      <p:tavLst>
                                        <p:tav tm="0">
                                          <p:val>
                                            <p:fltVal val="0"/>
                                          </p:val>
                                        </p:tav>
                                        <p:tav tm="100000">
                                          <p:val>
                                            <p:strVal val="#ppt_w"/>
                                          </p:val>
                                        </p:tav>
                                      </p:tavLst>
                                    </p:anim>
                                    <p:anim calcmode="lin" valueType="num">
                                      <p:cBhvr>
                                        <p:cTn id="64" dur="1000" fill="hold"/>
                                        <p:tgtEl>
                                          <p:spTgt spid="65"/>
                                        </p:tgtEl>
                                        <p:attrNameLst>
                                          <p:attrName>ppt_h</p:attrName>
                                        </p:attrNameLst>
                                      </p:cBhvr>
                                      <p:tavLst>
                                        <p:tav tm="0">
                                          <p:val>
                                            <p:fltVal val="0"/>
                                          </p:val>
                                        </p:tav>
                                        <p:tav tm="100000">
                                          <p:val>
                                            <p:strVal val="#ppt_h"/>
                                          </p:val>
                                        </p:tav>
                                      </p:tavLst>
                                    </p:anim>
                                    <p:anim calcmode="lin" valueType="num">
                                      <p:cBhvr>
                                        <p:cTn id="65" dur="1000" fill="hold"/>
                                        <p:tgtEl>
                                          <p:spTgt spid="65"/>
                                        </p:tgtEl>
                                        <p:attrNameLst>
                                          <p:attrName>style.rotation</p:attrName>
                                        </p:attrNameLst>
                                      </p:cBhvr>
                                      <p:tavLst>
                                        <p:tav tm="0">
                                          <p:val>
                                            <p:fltVal val="90"/>
                                          </p:val>
                                        </p:tav>
                                        <p:tav tm="100000">
                                          <p:val>
                                            <p:fltVal val="0"/>
                                          </p:val>
                                        </p:tav>
                                      </p:tavLst>
                                    </p:anim>
                                    <p:animEffect transition="in" filter="fade">
                                      <p:cBhvr>
                                        <p:cTn id="66" dur="1000"/>
                                        <p:tgtEl>
                                          <p:spTgt spid="65"/>
                                        </p:tgtEl>
                                      </p:cBhvr>
                                    </p:animEffect>
                                  </p:childTnLst>
                                </p:cTn>
                              </p:par>
                              <p:par>
                                <p:cTn id="67" presetID="31" presetClass="entr" presetSubtype="0"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1000" fill="hold"/>
                                        <p:tgtEl>
                                          <p:spTgt spid="54"/>
                                        </p:tgtEl>
                                        <p:attrNameLst>
                                          <p:attrName>ppt_w</p:attrName>
                                        </p:attrNameLst>
                                      </p:cBhvr>
                                      <p:tavLst>
                                        <p:tav tm="0">
                                          <p:val>
                                            <p:fltVal val="0"/>
                                          </p:val>
                                        </p:tav>
                                        <p:tav tm="100000">
                                          <p:val>
                                            <p:strVal val="#ppt_w"/>
                                          </p:val>
                                        </p:tav>
                                      </p:tavLst>
                                    </p:anim>
                                    <p:anim calcmode="lin" valueType="num">
                                      <p:cBhvr>
                                        <p:cTn id="70" dur="1000" fill="hold"/>
                                        <p:tgtEl>
                                          <p:spTgt spid="54"/>
                                        </p:tgtEl>
                                        <p:attrNameLst>
                                          <p:attrName>ppt_h</p:attrName>
                                        </p:attrNameLst>
                                      </p:cBhvr>
                                      <p:tavLst>
                                        <p:tav tm="0">
                                          <p:val>
                                            <p:fltVal val="0"/>
                                          </p:val>
                                        </p:tav>
                                        <p:tav tm="100000">
                                          <p:val>
                                            <p:strVal val="#ppt_h"/>
                                          </p:val>
                                        </p:tav>
                                      </p:tavLst>
                                    </p:anim>
                                    <p:anim calcmode="lin" valueType="num">
                                      <p:cBhvr>
                                        <p:cTn id="71" dur="1000" fill="hold"/>
                                        <p:tgtEl>
                                          <p:spTgt spid="54"/>
                                        </p:tgtEl>
                                        <p:attrNameLst>
                                          <p:attrName>style.rotation</p:attrName>
                                        </p:attrNameLst>
                                      </p:cBhvr>
                                      <p:tavLst>
                                        <p:tav tm="0">
                                          <p:val>
                                            <p:fltVal val="90"/>
                                          </p:val>
                                        </p:tav>
                                        <p:tav tm="100000">
                                          <p:val>
                                            <p:fltVal val="0"/>
                                          </p:val>
                                        </p:tav>
                                      </p:tavLst>
                                    </p:anim>
                                    <p:animEffect transition="in" filter="fade">
                                      <p:cBhvr>
                                        <p:cTn id="72" dur="1000"/>
                                        <p:tgtEl>
                                          <p:spTgt spid="54"/>
                                        </p:tgtEl>
                                      </p:cBhvr>
                                    </p:animEffect>
                                  </p:childTnLst>
                                </p:cTn>
                              </p:par>
                              <p:par>
                                <p:cTn id="73" presetID="3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1000" fill="hold"/>
                                        <p:tgtEl>
                                          <p:spTgt spid="62"/>
                                        </p:tgtEl>
                                        <p:attrNameLst>
                                          <p:attrName>ppt_w</p:attrName>
                                        </p:attrNameLst>
                                      </p:cBhvr>
                                      <p:tavLst>
                                        <p:tav tm="0">
                                          <p:val>
                                            <p:fltVal val="0"/>
                                          </p:val>
                                        </p:tav>
                                        <p:tav tm="100000">
                                          <p:val>
                                            <p:strVal val="#ppt_w"/>
                                          </p:val>
                                        </p:tav>
                                      </p:tavLst>
                                    </p:anim>
                                    <p:anim calcmode="lin" valueType="num">
                                      <p:cBhvr>
                                        <p:cTn id="76" dur="1000" fill="hold"/>
                                        <p:tgtEl>
                                          <p:spTgt spid="62"/>
                                        </p:tgtEl>
                                        <p:attrNameLst>
                                          <p:attrName>ppt_h</p:attrName>
                                        </p:attrNameLst>
                                      </p:cBhvr>
                                      <p:tavLst>
                                        <p:tav tm="0">
                                          <p:val>
                                            <p:fltVal val="0"/>
                                          </p:val>
                                        </p:tav>
                                        <p:tav tm="100000">
                                          <p:val>
                                            <p:strVal val="#ppt_h"/>
                                          </p:val>
                                        </p:tav>
                                      </p:tavLst>
                                    </p:anim>
                                    <p:anim calcmode="lin" valueType="num">
                                      <p:cBhvr>
                                        <p:cTn id="77" dur="1000" fill="hold"/>
                                        <p:tgtEl>
                                          <p:spTgt spid="62"/>
                                        </p:tgtEl>
                                        <p:attrNameLst>
                                          <p:attrName>style.rotation</p:attrName>
                                        </p:attrNameLst>
                                      </p:cBhvr>
                                      <p:tavLst>
                                        <p:tav tm="0">
                                          <p:val>
                                            <p:fltVal val="90"/>
                                          </p:val>
                                        </p:tav>
                                        <p:tav tm="100000">
                                          <p:val>
                                            <p:fltVal val="0"/>
                                          </p:val>
                                        </p:tav>
                                      </p:tavLst>
                                    </p:anim>
                                    <p:animEffect transition="in" filter="fade">
                                      <p:cBhvr>
                                        <p:cTn id="78" dur="1000"/>
                                        <p:tgtEl>
                                          <p:spTgt spid="62"/>
                                        </p:tgtEl>
                                      </p:cBhvr>
                                    </p:animEffect>
                                  </p:childTnLst>
                                </p:cTn>
                              </p:par>
                              <p:par>
                                <p:cTn id="79" presetID="31"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1000" fill="hold"/>
                                        <p:tgtEl>
                                          <p:spTgt spid="44"/>
                                        </p:tgtEl>
                                        <p:attrNameLst>
                                          <p:attrName>ppt_w</p:attrName>
                                        </p:attrNameLst>
                                      </p:cBhvr>
                                      <p:tavLst>
                                        <p:tav tm="0">
                                          <p:val>
                                            <p:fltVal val="0"/>
                                          </p:val>
                                        </p:tav>
                                        <p:tav tm="100000">
                                          <p:val>
                                            <p:strVal val="#ppt_w"/>
                                          </p:val>
                                        </p:tav>
                                      </p:tavLst>
                                    </p:anim>
                                    <p:anim calcmode="lin" valueType="num">
                                      <p:cBhvr>
                                        <p:cTn id="82" dur="1000" fill="hold"/>
                                        <p:tgtEl>
                                          <p:spTgt spid="44"/>
                                        </p:tgtEl>
                                        <p:attrNameLst>
                                          <p:attrName>ppt_h</p:attrName>
                                        </p:attrNameLst>
                                      </p:cBhvr>
                                      <p:tavLst>
                                        <p:tav tm="0">
                                          <p:val>
                                            <p:fltVal val="0"/>
                                          </p:val>
                                        </p:tav>
                                        <p:tav tm="100000">
                                          <p:val>
                                            <p:strVal val="#ppt_h"/>
                                          </p:val>
                                        </p:tav>
                                      </p:tavLst>
                                    </p:anim>
                                    <p:anim calcmode="lin" valueType="num">
                                      <p:cBhvr>
                                        <p:cTn id="83" dur="1000" fill="hold"/>
                                        <p:tgtEl>
                                          <p:spTgt spid="44"/>
                                        </p:tgtEl>
                                        <p:attrNameLst>
                                          <p:attrName>style.rotation</p:attrName>
                                        </p:attrNameLst>
                                      </p:cBhvr>
                                      <p:tavLst>
                                        <p:tav tm="0">
                                          <p:val>
                                            <p:fltVal val="90"/>
                                          </p:val>
                                        </p:tav>
                                        <p:tav tm="100000">
                                          <p:val>
                                            <p:fltVal val="0"/>
                                          </p:val>
                                        </p:tav>
                                      </p:tavLst>
                                    </p:anim>
                                    <p:animEffect transition="in" filter="fade">
                                      <p:cBhvr>
                                        <p:cTn id="84" dur="1000"/>
                                        <p:tgtEl>
                                          <p:spTgt spid="44"/>
                                        </p:tgtEl>
                                      </p:cBhvr>
                                    </p:animEffect>
                                  </p:childTnLst>
                                </p:cTn>
                              </p:par>
                              <p:par>
                                <p:cTn id="85" presetID="31" presetClass="entr" presetSubtype="0" fill="hold"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1000" fill="hold"/>
                                        <p:tgtEl>
                                          <p:spTgt spid="59"/>
                                        </p:tgtEl>
                                        <p:attrNameLst>
                                          <p:attrName>ppt_w</p:attrName>
                                        </p:attrNameLst>
                                      </p:cBhvr>
                                      <p:tavLst>
                                        <p:tav tm="0">
                                          <p:val>
                                            <p:fltVal val="0"/>
                                          </p:val>
                                        </p:tav>
                                        <p:tav tm="100000">
                                          <p:val>
                                            <p:strVal val="#ppt_w"/>
                                          </p:val>
                                        </p:tav>
                                      </p:tavLst>
                                    </p:anim>
                                    <p:anim calcmode="lin" valueType="num">
                                      <p:cBhvr>
                                        <p:cTn id="88" dur="1000" fill="hold"/>
                                        <p:tgtEl>
                                          <p:spTgt spid="59"/>
                                        </p:tgtEl>
                                        <p:attrNameLst>
                                          <p:attrName>ppt_h</p:attrName>
                                        </p:attrNameLst>
                                      </p:cBhvr>
                                      <p:tavLst>
                                        <p:tav tm="0">
                                          <p:val>
                                            <p:fltVal val="0"/>
                                          </p:val>
                                        </p:tav>
                                        <p:tav tm="100000">
                                          <p:val>
                                            <p:strVal val="#ppt_h"/>
                                          </p:val>
                                        </p:tav>
                                      </p:tavLst>
                                    </p:anim>
                                    <p:anim calcmode="lin" valueType="num">
                                      <p:cBhvr>
                                        <p:cTn id="89" dur="1000" fill="hold"/>
                                        <p:tgtEl>
                                          <p:spTgt spid="59"/>
                                        </p:tgtEl>
                                        <p:attrNameLst>
                                          <p:attrName>style.rotation</p:attrName>
                                        </p:attrNameLst>
                                      </p:cBhvr>
                                      <p:tavLst>
                                        <p:tav tm="0">
                                          <p:val>
                                            <p:fltVal val="90"/>
                                          </p:val>
                                        </p:tav>
                                        <p:tav tm="100000">
                                          <p:val>
                                            <p:fltVal val="0"/>
                                          </p:val>
                                        </p:tav>
                                      </p:tavLst>
                                    </p:anim>
                                    <p:animEffect transition="in" filter="fade">
                                      <p:cBhvr>
                                        <p:cTn id="90" dur="1000"/>
                                        <p:tgtEl>
                                          <p:spTgt spid="59"/>
                                        </p:tgtEl>
                                      </p:cBhvr>
                                    </p:animEffect>
                                  </p:childTnLst>
                                </p:cTn>
                              </p:par>
                              <p:par>
                                <p:cTn id="91" presetID="31"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p:cTn id="93" dur="1000" fill="hold"/>
                                        <p:tgtEl>
                                          <p:spTgt spid="39"/>
                                        </p:tgtEl>
                                        <p:attrNameLst>
                                          <p:attrName>ppt_w</p:attrName>
                                        </p:attrNameLst>
                                      </p:cBhvr>
                                      <p:tavLst>
                                        <p:tav tm="0">
                                          <p:val>
                                            <p:fltVal val="0"/>
                                          </p:val>
                                        </p:tav>
                                        <p:tav tm="100000">
                                          <p:val>
                                            <p:strVal val="#ppt_w"/>
                                          </p:val>
                                        </p:tav>
                                      </p:tavLst>
                                    </p:anim>
                                    <p:anim calcmode="lin" valueType="num">
                                      <p:cBhvr>
                                        <p:cTn id="94" dur="1000" fill="hold"/>
                                        <p:tgtEl>
                                          <p:spTgt spid="39"/>
                                        </p:tgtEl>
                                        <p:attrNameLst>
                                          <p:attrName>ppt_h</p:attrName>
                                        </p:attrNameLst>
                                      </p:cBhvr>
                                      <p:tavLst>
                                        <p:tav tm="0">
                                          <p:val>
                                            <p:fltVal val="0"/>
                                          </p:val>
                                        </p:tav>
                                        <p:tav tm="100000">
                                          <p:val>
                                            <p:strVal val="#ppt_h"/>
                                          </p:val>
                                        </p:tav>
                                      </p:tavLst>
                                    </p:anim>
                                    <p:anim calcmode="lin" valueType="num">
                                      <p:cBhvr>
                                        <p:cTn id="95" dur="1000" fill="hold"/>
                                        <p:tgtEl>
                                          <p:spTgt spid="39"/>
                                        </p:tgtEl>
                                        <p:attrNameLst>
                                          <p:attrName>style.rotation</p:attrName>
                                        </p:attrNameLst>
                                      </p:cBhvr>
                                      <p:tavLst>
                                        <p:tav tm="0">
                                          <p:val>
                                            <p:fltVal val="90"/>
                                          </p:val>
                                        </p:tav>
                                        <p:tav tm="100000">
                                          <p:val>
                                            <p:fltVal val="0"/>
                                          </p:val>
                                        </p:tav>
                                      </p:tavLst>
                                    </p:anim>
                                    <p:animEffect transition="in" filter="fade">
                                      <p:cBhvr>
                                        <p:cTn id="96" dur="1000"/>
                                        <p:tgtEl>
                                          <p:spTgt spid="39"/>
                                        </p:tgtEl>
                                      </p:cBhvr>
                                    </p:animEffect>
                                  </p:childTnLst>
                                </p:cTn>
                              </p:par>
                              <p:par>
                                <p:cTn id="97" presetID="31" presetClass="entr" presetSubtype="0" fill="hold"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p:cTn id="99" dur="1000" fill="hold"/>
                                        <p:tgtEl>
                                          <p:spTgt spid="72"/>
                                        </p:tgtEl>
                                        <p:attrNameLst>
                                          <p:attrName>ppt_w</p:attrName>
                                        </p:attrNameLst>
                                      </p:cBhvr>
                                      <p:tavLst>
                                        <p:tav tm="0">
                                          <p:val>
                                            <p:fltVal val="0"/>
                                          </p:val>
                                        </p:tav>
                                        <p:tav tm="100000">
                                          <p:val>
                                            <p:strVal val="#ppt_w"/>
                                          </p:val>
                                        </p:tav>
                                      </p:tavLst>
                                    </p:anim>
                                    <p:anim calcmode="lin" valueType="num">
                                      <p:cBhvr>
                                        <p:cTn id="100" dur="1000" fill="hold"/>
                                        <p:tgtEl>
                                          <p:spTgt spid="72"/>
                                        </p:tgtEl>
                                        <p:attrNameLst>
                                          <p:attrName>ppt_h</p:attrName>
                                        </p:attrNameLst>
                                      </p:cBhvr>
                                      <p:tavLst>
                                        <p:tav tm="0">
                                          <p:val>
                                            <p:fltVal val="0"/>
                                          </p:val>
                                        </p:tav>
                                        <p:tav tm="100000">
                                          <p:val>
                                            <p:strVal val="#ppt_h"/>
                                          </p:val>
                                        </p:tav>
                                      </p:tavLst>
                                    </p:anim>
                                    <p:anim calcmode="lin" valueType="num">
                                      <p:cBhvr>
                                        <p:cTn id="101" dur="1000" fill="hold"/>
                                        <p:tgtEl>
                                          <p:spTgt spid="72"/>
                                        </p:tgtEl>
                                        <p:attrNameLst>
                                          <p:attrName>style.rotation</p:attrName>
                                        </p:attrNameLst>
                                      </p:cBhvr>
                                      <p:tavLst>
                                        <p:tav tm="0">
                                          <p:val>
                                            <p:fltVal val="90"/>
                                          </p:val>
                                        </p:tav>
                                        <p:tav tm="100000">
                                          <p:val>
                                            <p:fltVal val="0"/>
                                          </p:val>
                                        </p:tav>
                                      </p:tavLst>
                                    </p:anim>
                                    <p:animEffect transition="in" filter="fade">
                                      <p:cBhvr>
                                        <p:cTn id="102"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编号占位符 4"/>
          <p:cNvSpPr>
            <a:spLocks noGrp="1"/>
          </p:cNvSpPr>
          <p:nvPr>
            <p:ph type="sldNum" sz="quarter" idx="12"/>
          </p:nvPr>
        </p:nvSpPr>
        <p:spPr/>
        <p:txBody>
          <a:bodyPr/>
          <a:lstStyle/>
          <a:p>
            <a:fld id="{AA4B63D6-FE1B-964C-A225-72F02CBE5678}" type="slidenum">
              <a:rPr lang="es-ES_tradnl" smtClean="0"/>
              <a:pPr/>
              <a:t>5</a:t>
            </a:fld>
            <a:endParaRPr lang="es-ES_tradnl"/>
          </a:p>
        </p:txBody>
      </p:sp>
      <p:sp>
        <p:nvSpPr>
          <p:cNvPr id="6" name="5 Marcador de pie de página"/>
          <p:cNvSpPr>
            <a:spLocks noGrp="1"/>
          </p:cNvSpPr>
          <p:nvPr>
            <p:ph type="ftr" sz="quarter" idx="11"/>
          </p:nvPr>
        </p:nvSpPr>
        <p:spPr>
          <a:xfrm>
            <a:off x="457200" y="6342894"/>
            <a:ext cx="7340600" cy="365125"/>
          </a:xfrm>
        </p:spPr>
        <p:txBody>
          <a:bodyPr/>
          <a:lstStyle/>
          <a:p>
            <a:r>
              <a:rPr lang="es-ES_tradnl" dirty="0" smtClean="0"/>
              <a:t>&lt;</a:t>
            </a:r>
            <a:r>
              <a:rPr lang="en-US" altLang="zh-CN" dirty="0" smtClean="0"/>
              <a:t>Design </a:t>
            </a:r>
            <a:r>
              <a:rPr lang="en-US" altLang="zh-CN" dirty="0"/>
              <a:t>and Development of a Pervasive Monitoring System based on Arduino Smart Home Kit and Smartwatches</a:t>
            </a:r>
            <a:r>
              <a:rPr lang="zh-CN" altLang="zh-CN" dirty="0"/>
              <a:t> </a:t>
            </a:r>
            <a:r>
              <a:rPr lang="es-ES_tradnl" dirty="0" smtClean="0"/>
              <a:t>&gt;</a:t>
            </a:r>
            <a:endParaRPr lang="es-ES_tradnl" dirty="0"/>
          </a:p>
        </p:txBody>
      </p:sp>
      <p:sp>
        <p:nvSpPr>
          <p:cNvPr id="7" name="标题 1"/>
          <p:cNvSpPr txBox="1">
            <a:spLocks/>
          </p:cNvSpPr>
          <p:nvPr/>
        </p:nvSpPr>
        <p:spPr>
          <a:xfrm>
            <a:off x="2391873" y="334505"/>
            <a:ext cx="6303169" cy="8824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lgn="r"/>
            <a:r>
              <a:rPr kumimoji="1" lang="en-US" altLang="zh-CN" sz="3200" dirty="0" smtClean="0">
                <a:solidFill>
                  <a:schemeClr val="accent5"/>
                </a:solidFill>
                <a:latin typeface="Helvetica Neue Light" charset="0"/>
                <a:ea typeface="Helvetica Neue Light" charset="0"/>
                <a:cs typeface="Helvetica Neue Light" charset="0"/>
              </a:rPr>
              <a:t>Architecture</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of</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the</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Whole</a:t>
            </a:r>
            <a:r>
              <a:rPr kumimoji="1" lang="zh-CN" altLang="en-US" sz="3200" dirty="0" smtClean="0">
                <a:solidFill>
                  <a:schemeClr val="accent5"/>
                </a:solidFill>
                <a:latin typeface="Helvetica Neue Light" charset="0"/>
                <a:ea typeface="Helvetica Neue Light" charset="0"/>
                <a:cs typeface="Helvetica Neue Light" charset="0"/>
              </a:rPr>
              <a:t> </a:t>
            </a:r>
            <a:r>
              <a:rPr kumimoji="1" lang="en-US" altLang="zh-CN" sz="3200" dirty="0" smtClean="0">
                <a:solidFill>
                  <a:schemeClr val="accent5"/>
                </a:solidFill>
                <a:latin typeface="Helvetica Neue Light" charset="0"/>
                <a:ea typeface="Helvetica Neue Light" charset="0"/>
                <a:cs typeface="Helvetica Neue Light" charset="0"/>
              </a:rPr>
              <a:t>System</a:t>
            </a:r>
            <a:endParaRPr kumimoji="1" lang="zh-CN" altLang="en-US" sz="3200" dirty="0">
              <a:solidFill>
                <a:schemeClr val="accent5"/>
              </a:solidFill>
              <a:latin typeface="Helvetica Neue Light" charset="0"/>
              <a:ea typeface="Helvetica Neue Light" charset="0"/>
              <a:cs typeface="Helvetica Neue Light"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91634"/>
            <a:ext cx="8106229" cy="4298967"/>
          </a:xfrm>
          <a:prstGeom prst="rect">
            <a:avLst/>
          </a:prstGeom>
        </p:spPr>
      </p:pic>
    </p:spTree>
    <p:extLst>
      <p:ext uri="{BB962C8B-B14F-4D97-AF65-F5344CB8AC3E}">
        <p14:creationId xmlns:p14="http://schemas.microsoft.com/office/powerpoint/2010/main" val="2053777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en-US" altLang="zh-CN" dirty="0" smtClean="0">
                <a:solidFill>
                  <a:schemeClr val="accent5"/>
                </a:solidFill>
                <a:latin typeface="Helvetica Neue" charset="0"/>
                <a:ea typeface="Helvetica Neue" charset="0"/>
                <a:cs typeface="Helvetica Neue" charset="0"/>
              </a:rPr>
              <a:t>Sending</a:t>
            </a:r>
            <a:r>
              <a:rPr kumimoji="1" lang="zh-CN" altLang="en-US" dirty="0" smtClean="0">
                <a:solidFill>
                  <a:schemeClr val="accent5"/>
                </a:solidFill>
                <a:latin typeface="Helvetica Neue" charset="0"/>
                <a:ea typeface="Helvetica Neue" charset="0"/>
                <a:cs typeface="Helvetica Neue" charset="0"/>
              </a:rPr>
              <a:t> </a:t>
            </a:r>
            <a:r>
              <a:rPr kumimoji="1" lang="en-US" altLang="zh-CN" dirty="0" smtClean="0">
                <a:solidFill>
                  <a:schemeClr val="accent5"/>
                </a:solidFill>
                <a:latin typeface="Helvetica Neue" charset="0"/>
                <a:ea typeface="Helvetica Neue" charset="0"/>
                <a:cs typeface="Helvetica Neue" charset="0"/>
              </a:rPr>
              <a:t>text</a:t>
            </a:r>
            <a:r>
              <a:rPr kumimoji="1" lang="zh-CN" altLang="en-US" dirty="0" smtClean="0">
                <a:solidFill>
                  <a:schemeClr val="accent5"/>
                </a:solidFill>
                <a:latin typeface="Helvetica Neue" charset="0"/>
                <a:ea typeface="Helvetica Neue" charset="0"/>
                <a:cs typeface="Helvetica Neue" charset="0"/>
              </a:rPr>
              <a:t> </a:t>
            </a:r>
            <a:r>
              <a:rPr kumimoji="1" lang="en-US" altLang="zh-CN" dirty="0" smtClean="0">
                <a:solidFill>
                  <a:schemeClr val="accent5"/>
                </a:solidFill>
                <a:latin typeface="Helvetica Neue" charset="0"/>
                <a:ea typeface="Helvetica Neue" charset="0"/>
                <a:cs typeface="Helvetica Neue" charset="0"/>
              </a:rPr>
              <a:t>to</a:t>
            </a:r>
            <a:r>
              <a:rPr kumimoji="1" lang="zh-CN" altLang="en-US" dirty="0" smtClean="0">
                <a:solidFill>
                  <a:schemeClr val="accent5"/>
                </a:solidFill>
                <a:latin typeface="Helvetica Neue" charset="0"/>
                <a:ea typeface="Helvetica Neue" charset="0"/>
                <a:cs typeface="Helvetica Neue" charset="0"/>
              </a:rPr>
              <a:t> </a:t>
            </a:r>
            <a:r>
              <a:rPr kumimoji="1" lang="en-US" altLang="zh-CN" dirty="0" smtClean="0">
                <a:solidFill>
                  <a:schemeClr val="accent5"/>
                </a:solidFill>
                <a:latin typeface="Helvetica Neue" charset="0"/>
                <a:ea typeface="Helvetica Neue" charset="0"/>
                <a:cs typeface="Helvetica Neue" charset="0"/>
              </a:rPr>
              <a:t>the</a:t>
            </a:r>
            <a:r>
              <a:rPr kumimoji="1" lang="zh-CN" altLang="en-US" dirty="0" smtClean="0">
                <a:solidFill>
                  <a:schemeClr val="accent5"/>
                </a:solidFill>
                <a:latin typeface="Helvetica Neue" charset="0"/>
                <a:ea typeface="Helvetica Neue" charset="0"/>
                <a:cs typeface="Helvetica Neue" charset="0"/>
              </a:rPr>
              <a:t> </a:t>
            </a:r>
            <a:r>
              <a:rPr kumimoji="1" lang="en-US" altLang="zh-CN" dirty="0" smtClean="0">
                <a:solidFill>
                  <a:schemeClr val="accent5"/>
                </a:solidFill>
                <a:latin typeface="Helvetica Neue" charset="0"/>
                <a:ea typeface="Helvetica Neue" charset="0"/>
                <a:cs typeface="Helvetica Neue" charset="0"/>
              </a:rPr>
              <a:t>Pebble</a:t>
            </a:r>
          </a:p>
          <a:p>
            <a:endParaRPr kumimoji="1" lang="en-US" altLang="zh-CN" dirty="0" smtClean="0">
              <a:solidFill>
                <a:schemeClr val="accent5"/>
              </a:solidFill>
              <a:latin typeface="Helvetica Neue" charset="0"/>
              <a:ea typeface="Helvetica Neue" charset="0"/>
              <a:cs typeface="Helvetica Neue" charset="0"/>
            </a:endParaRPr>
          </a:p>
          <a:p>
            <a:endParaRPr kumimoji="1" lang="en-US" altLang="zh-CN" dirty="0">
              <a:solidFill>
                <a:schemeClr val="accent5"/>
              </a:solidFill>
              <a:latin typeface="Helvetica Neue" charset="0"/>
              <a:ea typeface="Helvetica Neue" charset="0"/>
              <a:cs typeface="Helvetica Neue" charset="0"/>
            </a:endParaRPr>
          </a:p>
          <a:p>
            <a:r>
              <a:rPr kumimoji="1" lang="en-US" altLang="zh-CN" dirty="0" smtClean="0">
                <a:solidFill>
                  <a:schemeClr val="accent5"/>
                </a:solidFill>
                <a:latin typeface="Helvetica Neue" charset="0"/>
                <a:ea typeface="Helvetica Neue" charset="0"/>
                <a:cs typeface="Helvetica Neue" charset="0"/>
              </a:rPr>
              <a:t>Bluetooth</a:t>
            </a:r>
            <a:r>
              <a:rPr kumimoji="1" lang="zh-CN" altLang="en-US" dirty="0" smtClean="0">
                <a:solidFill>
                  <a:schemeClr val="accent5"/>
                </a:solidFill>
                <a:latin typeface="Helvetica Neue" charset="0"/>
                <a:ea typeface="Helvetica Neue" charset="0"/>
                <a:cs typeface="Helvetica Neue" charset="0"/>
              </a:rPr>
              <a:t> </a:t>
            </a:r>
            <a:r>
              <a:rPr kumimoji="1" lang="en-US" altLang="zh-CN" dirty="0" smtClean="0">
                <a:solidFill>
                  <a:schemeClr val="accent5"/>
                </a:solidFill>
                <a:latin typeface="Helvetica Neue" charset="0"/>
                <a:ea typeface="Helvetica Neue" charset="0"/>
                <a:cs typeface="Helvetica Neue" charset="0"/>
              </a:rPr>
              <a:t>Communication</a:t>
            </a:r>
          </a:p>
          <a:p>
            <a:endParaRPr kumimoji="1" lang="en-US" altLang="zh-CN" dirty="0"/>
          </a:p>
          <a:p>
            <a:endParaRPr kumimoji="1" lang="en-US" altLang="zh-CN" dirty="0" smtClean="0"/>
          </a:p>
          <a:p>
            <a:endParaRPr kumimoji="1" lang="zh-CN" altLang="en-US" dirty="0"/>
          </a:p>
        </p:txBody>
      </p:sp>
      <p:sp>
        <p:nvSpPr>
          <p:cNvPr id="5" name="幻灯片编号占位符 4"/>
          <p:cNvSpPr>
            <a:spLocks noGrp="1"/>
          </p:cNvSpPr>
          <p:nvPr>
            <p:ph type="sldNum" sz="quarter" idx="12"/>
          </p:nvPr>
        </p:nvSpPr>
        <p:spPr/>
        <p:txBody>
          <a:bodyPr/>
          <a:lstStyle/>
          <a:p>
            <a:fld id="{AA4B63D6-FE1B-964C-A225-72F02CBE5678}" type="slidenum">
              <a:rPr lang="es-ES_tradnl" smtClean="0"/>
              <a:pPr/>
              <a:t>6</a:t>
            </a:fld>
            <a:endParaRPr lang="es-ES_tradnl"/>
          </a:p>
        </p:txBody>
      </p:sp>
      <p:sp>
        <p:nvSpPr>
          <p:cNvPr id="6" name="标题 1"/>
          <p:cNvSpPr txBox="1">
            <a:spLocks/>
          </p:cNvSpPr>
          <p:nvPr/>
        </p:nvSpPr>
        <p:spPr>
          <a:xfrm>
            <a:off x="2391873" y="334505"/>
            <a:ext cx="6303169" cy="8824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lgn="r"/>
            <a:r>
              <a:rPr kumimoji="1" lang="en-US" altLang="zh-CN" sz="3200" dirty="0" smtClean="0">
                <a:solidFill>
                  <a:schemeClr val="accent5"/>
                </a:solidFill>
                <a:latin typeface="Helvetica Neue Light" charset="0"/>
                <a:ea typeface="Helvetica Neue Light" charset="0"/>
                <a:cs typeface="Helvetica Neue Light" charset="0"/>
              </a:rPr>
              <a:t>Difficulties</a:t>
            </a:r>
            <a:endParaRPr kumimoji="1" lang="zh-CN" altLang="en-US" sz="3200" dirty="0">
              <a:solidFill>
                <a:schemeClr val="accent5"/>
              </a:solidFill>
              <a:latin typeface="Helvetica Neue Light" charset="0"/>
              <a:ea typeface="Helvetica Neue Light" charset="0"/>
              <a:cs typeface="Helvetica Neue Light" charset="0"/>
            </a:endParaRPr>
          </a:p>
        </p:txBody>
      </p:sp>
      <p:sp>
        <p:nvSpPr>
          <p:cNvPr id="7" name="5 Marcador de pie de página"/>
          <p:cNvSpPr>
            <a:spLocks noGrp="1"/>
          </p:cNvSpPr>
          <p:nvPr>
            <p:ph type="ftr" sz="quarter" idx="11"/>
          </p:nvPr>
        </p:nvSpPr>
        <p:spPr>
          <a:xfrm>
            <a:off x="457200" y="6342894"/>
            <a:ext cx="7340600" cy="365125"/>
          </a:xfrm>
        </p:spPr>
        <p:txBody>
          <a:bodyPr/>
          <a:lstStyle/>
          <a:p>
            <a:r>
              <a:rPr lang="es-ES_tradnl" dirty="0" smtClean="0"/>
              <a:t>&lt;</a:t>
            </a:r>
            <a:r>
              <a:rPr lang="en-US" altLang="zh-CN" dirty="0" smtClean="0"/>
              <a:t>Design </a:t>
            </a:r>
            <a:r>
              <a:rPr lang="en-US" altLang="zh-CN" dirty="0"/>
              <a:t>and Development of a Pervasive Monitoring System based on Arduino Smart Home Kit and Smartwatches</a:t>
            </a:r>
            <a:r>
              <a:rPr lang="zh-CN" altLang="zh-CN" dirty="0"/>
              <a:t> </a:t>
            </a:r>
            <a:r>
              <a:rPr lang="es-ES_tradnl" dirty="0" smtClean="0"/>
              <a:t>&gt;</a:t>
            </a:r>
            <a:endParaRPr lang="es-ES_tradnl" dirty="0"/>
          </a:p>
        </p:txBody>
      </p:sp>
    </p:spTree>
    <p:extLst>
      <p:ext uri="{BB962C8B-B14F-4D97-AF65-F5344CB8AC3E}">
        <p14:creationId xmlns:p14="http://schemas.microsoft.com/office/powerpoint/2010/main" val="2073680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199" y="1261640"/>
            <a:ext cx="8387255" cy="4864523"/>
          </a:xfrm>
        </p:spPr>
        <p:txBody>
          <a:bodyPr/>
          <a:lstStyle/>
          <a:p>
            <a:r>
              <a:rPr kumimoji="1" lang="en-US" altLang="zh-CN" dirty="0" smtClean="0">
                <a:solidFill>
                  <a:schemeClr val="accent5"/>
                </a:solidFill>
              </a:rPr>
              <a:t>Integration</a:t>
            </a:r>
            <a:r>
              <a:rPr kumimoji="1" lang="zh-CN" altLang="en-US" dirty="0" smtClean="0">
                <a:solidFill>
                  <a:schemeClr val="accent5"/>
                </a:solidFill>
              </a:rPr>
              <a:t> </a:t>
            </a:r>
            <a:r>
              <a:rPr kumimoji="1" lang="en-US" altLang="zh-CN" dirty="0" smtClean="0">
                <a:solidFill>
                  <a:schemeClr val="accent5"/>
                </a:solidFill>
              </a:rPr>
              <a:t>of</a:t>
            </a:r>
            <a:r>
              <a:rPr kumimoji="1" lang="zh-CN" altLang="en-US" dirty="0" smtClean="0">
                <a:solidFill>
                  <a:schemeClr val="accent5"/>
                </a:solidFill>
              </a:rPr>
              <a:t> </a:t>
            </a:r>
            <a:r>
              <a:rPr kumimoji="1" lang="en-US" altLang="zh-CN" dirty="0" smtClean="0">
                <a:solidFill>
                  <a:schemeClr val="accent5"/>
                </a:solidFill>
              </a:rPr>
              <a:t>eHealth</a:t>
            </a:r>
            <a:r>
              <a:rPr kumimoji="1" lang="zh-CN" altLang="en-US" dirty="0" smtClean="0">
                <a:solidFill>
                  <a:schemeClr val="accent5"/>
                </a:solidFill>
              </a:rPr>
              <a:t> </a:t>
            </a:r>
            <a:r>
              <a:rPr kumimoji="1" lang="en-US" altLang="zh-CN" dirty="0" smtClean="0">
                <a:solidFill>
                  <a:schemeClr val="accent5"/>
                </a:solidFill>
              </a:rPr>
              <a:t>sensors</a:t>
            </a:r>
            <a:r>
              <a:rPr kumimoji="1" lang="zh-CN" altLang="en-US" dirty="0" smtClean="0">
                <a:solidFill>
                  <a:schemeClr val="accent5"/>
                </a:solidFill>
              </a:rPr>
              <a:t> </a:t>
            </a:r>
            <a:r>
              <a:rPr kumimoji="1" lang="en-US" altLang="zh-CN" dirty="0" smtClean="0">
                <a:solidFill>
                  <a:schemeClr val="accent5"/>
                </a:solidFill>
              </a:rPr>
              <a:t>and</a:t>
            </a:r>
            <a:r>
              <a:rPr kumimoji="1" lang="zh-CN" altLang="en-US" dirty="0" smtClean="0">
                <a:solidFill>
                  <a:schemeClr val="accent5"/>
                </a:solidFill>
              </a:rPr>
              <a:t> </a:t>
            </a:r>
            <a:r>
              <a:rPr kumimoji="1" lang="en-US" altLang="zh-CN" dirty="0" smtClean="0">
                <a:solidFill>
                  <a:schemeClr val="accent5"/>
                </a:solidFill>
              </a:rPr>
              <a:t>environmental</a:t>
            </a:r>
            <a:r>
              <a:rPr kumimoji="1" lang="zh-CN" altLang="en-US" dirty="0" smtClean="0">
                <a:solidFill>
                  <a:schemeClr val="accent5"/>
                </a:solidFill>
              </a:rPr>
              <a:t> </a:t>
            </a:r>
            <a:r>
              <a:rPr kumimoji="1" lang="en-US" altLang="zh-CN" dirty="0" smtClean="0">
                <a:solidFill>
                  <a:schemeClr val="accent5"/>
                </a:solidFill>
              </a:rPr>
              <a:t>sensors</a:t>
            </a:r>
          </a:p>
          <a:p>
            <a:endParaRPr kumimoji="1" lang="en-US" altLang="zh-CN" dirty="0" smtClean="0">
              <a:solidFill>
                <a:schemeClr val="accent5"/>
              </a:solidFill>
            </a:endParaRPr>
          </a:p>
          <a:p>
            <a:r>
              <a:rPr kumimoji="1" lang="en-US" altLang="zh-CN" dirty="0" smtClean="0">
                <a:solidFill>
                  <a:schemeClr val="accent5"/>
                </a:solidFill>
              </a:rPr>
              <a:t>Development</a:t>
            </a:r>
            <a:r>
              <a:rPr kumimoji="1" lang="zh-CN" altLang="en-US" dirty="0" smtClean="0">
                <a:solidFill>
                  <a:schemeClr val="accent5"/>
                </a:solidFill>
              </a:rPr>
              <a:t> </a:t>
            </a:r>
            <a:r>
              <a:rPr kumimoji="1" lang="en-US" altLang="zh-CN" dirty="0" smtClean="0">
                <a:solidFill>
                  <a:schemeClr val="accent5"/>
                </a:solidFill>
              </a:rPr>
              <a:t>of</a:t>
            </a:r>
            <a:r>
              <a:rPr kumimoji="1" lang="zh-CN" altLang="en-US" dirty="0" smtClean="0">
                <a:solidFill>
                  <a:schemeClr val="accent5"/>
                </a:solidFill>
              </a:rPr>
              <a:t> </a:t>
            </a:r>
            <a:r>
              <a:rPr kumimoji="1" lang="en-US" altLang="zh-CN" dirty="0" smtClean="0">
                <a:solidFill>
                  <a:schemeClr val="accent5"/>
                </a:solidFill>
              </a:rPr>
              <a:t>the</a:t>
            </a:r>
            <a:r>
              <a:rPr kumimoji="1" lang="zh-CN" altLang="en-US" dirty="0" smtClean="0">
                <a:solidFill>
                  <a:schemeClr val="accent5"/>
                </a:solidFill>
              </a:rPr>
              <a:t> </a:t>
            </a:r>
            <a:r>
              <a:rPr kumimoji="1" lang="en-US" altLang="zh-CN" dirty="0" smtClean="0">
                <a:solidFill>
                  <a:schemeClr val="accent5"/>
                </a:solidFill>
              </a:rPr>
              <a:t>sensor</a:t>
            </a:r>
            <a:r>
              <a:rPr kumimoji="1" lang="zh-CN" altLang="en-US" dirty="0" smtClean="0">
                <a:solidFill>
                  <a:schemeClr val="accent5"/>
                </a:solidFill>
              </a:rPr>
              <a:t> </a:t>
            </a:r>
            <a:r>
              <a:rPr kumimoji="1" lang="en-US" altLang="zh-CN" dirty="0" smtClean="0">
                <a:solidFill>
                  <a:schemeClr val="accent5"/>
                </a:solidFill>
              </a:rPr>
              <a:t>platform</a:t>
            </a:r>
          </a:p>
          <a:p>
            <a:endParaRPr kumimoji="1" lang="en-US" altLang="zh-CN" dirty="0" smtClean="0">
              <a:solidFill>
                <a:schemeClr val="accent5"/>
              </a:solidFill>
            </a:endParaRPr>
          </a:p>
          <a:p>
            <a:r>
              <a:rPr kumimoji="1" lang="en-US" altLang="zh-CN" dirty="0" smtClean="0">
                <a:solidFill>
                  <a:schemeClr val="accent5"/>
                </a:solidFill>
              </a:rPr>
              <a:t>Deployed</a:t>
            </a:r>
            <a:r>
              <a:rPr kumimoji="1" lang="zh-CN" altLang="en-US" dirty="0" smtClean="0">
                <a:solidFill>
                  <a:schemeClr val="accent5"/>
                </a:solidFill>
              </a:rPr>
              <a:t> </a:t>
            </a:r>
            <a:r>
              <a:rPr kumimoji="1" lang="en-US" altLang="zh-CN" dirty="0" smtClean="0">
                <a:solidFill>
                  <a:schemeClr val="accent5"/>
                </a:solidFill>
              </a:rPr>
              <a:t>in</a:t>
            </a:r>
            <a:r>
              <a:rPr kumimoji="1" lang="zh-CN" altLang="en-US" dirty="0" smtClean="0">
                <a:solidFill>
                  <a:schemeClr val="accent5"/>
                </a:solidFill>
              </a:rPr>
              <a:t> </a:t>
            </a:r>
            <a:r>
              <a:rPr kumimoji="1" lang="en-US" altLang="zh-CN" dirty="0" smtClean="0">
                <a:solidFill>
                  <a:schemeClr val="accent5"/>
                </a:solidFill>
              </a:rPr>
              <a:t>two</a:t>
            </a:r>
            <a:r>
              <a:rPr kumimoji="1" lang="zh-CN" altLang="en-US" dirty="0" smtClean="0">
                <a:solidFill>
                  <a:schemeClr val="accent5"/>
                </a:solidFill>
              </a:rPr>
              <a:t> </a:t>
            </a:r>
            <a:r>
              <a:rPr kumimoji="1" lang="en-US" altLang="zh-CN" dirty="0" smtClean="0">
                <a:solidFill>
                  <a:schemeClr val="accent5"/>
                </a:solidFill>
              </a:rPr>
              <a:t>operating</a:t>
            </a:r>
            <a:r>
              <a:rPr kumimoji="1" lang="zh-CN" altLang="en-US" dirty="0" smtClean="0">
                <a:solidFill>
                  <a:schemeClr val="accent5"/>
                </a:solidFill>
              </a:rPr>
              <a:t> </a:t>
            </a:r>
            <a:r>
              <a:rPr kumimoji="1" lang="en-US" altLang="zh-CN" dirty="0" smtClean="0">
                <a:solidFill>
                  <a:schemeClr val="accent5"/>
                </a:solidFill>
              </a:rPr>
              <a:t>systems:</a:t>
            </a:r>
            <a:r>
              <a:rPr kumimoji="1" lang="zh-CN" altLang="en-US" dirty="0" smtClean="0">
                <a:solidFill>
                  <a:schemeClr val="accent5"/>
                </a:solidFill>
              </a:rPr>
              <a:t> </a:t>
            </a:r>
            <a:r>
              <a:rPr kumimoji="1" lang="en-US" altLang="zh-CN" dirty="0" smtClean="0">
                <a:solidFill>
                  <a:schemeClr val="accent5"/>
                </a:solidFill>
              </a:rPr>
              <a:t>PC</a:t>
            </a:r>
            <a:r>
              <a:rPr kumimoji="1" lang="zh-CN" altLang="en-US" dirty="0" smtClean="0">
                <a:solidFill>
                  <a:schemeClr val="accent5"/>
                </a:solidFill>
              </a:rPr>
              <a:t> </a:t>
            </a:r>
            <a:r>
              <a:rPr kumimoji="1" lang="en-US" altLang="zh-CN" dirty="0" smtClean="0">
                <a:solidFill>
                  <a:schemeClr val="accent5"/>
                </a:solidFill>
              </a:rPr>
              <a:t>&amp;</a:t>
            </a:r>
            <a:r>
              <a:rPr kumimoji="1" lang="zh-CN" altLang="en-US" dirty="0" smtClean="0">
                <a:solidFill>
                  <a:schemeClr val="accent5"/>
                </a:solidFill>
              </a:rPr>
              <a:t> </a:t>
            </a:r>
            <a:r>
              <a:rPr kumimoji="1" lang="en-US" altLang="zh-CN" dirty="0" smtClean="0">
                <a:solidFill>
                  <a:schemeClr val="accent5"/>
                </a:solidFill>
              </a:rPr>
              <a:t>Raspberry</a:t>
            </a:r>
            <a:r>
              <a:rPr kumimoji="1" lang="zh-CN" altLang="en-US" dirty="0" smtClean="0">
                <a:solidFill>
                  <a:schemeClr val="accent5"/>
                </a:solidFill>
              </a:rPr>
              <a:t> </a:t>
            </a:r>
            <a:r>
              <a:rPr kumimoji="1" lang="en-US" altLang="zh-CN" dirty="0" smtClean="0">
                <a:solidFill>
                  <a:schemeClr val="accent5"/>
                </a:solidFill>
              </a:rPr>
              <a:t>pi</a:t>
            </a:r>
          </a:p>
          <a:p>
            <a:endParaRPr kumimoji="1" lang="en-US" altLang="zh-CN" dirty="0" smtClean="0">
              <a:solidFill>
                <a:schemeClr val="accent5"/>
              </a:solidFill>
            </a:endParaRPr>
          </a:p>
          <a:p>
            <a:r>
              <a:rPr kumimoji="1" lang="en-US" altLang="zh-CN" dirty="0" smtClean="0">
                <a:solidFill>
                  <a:schemeClr val="accent5"/>
                </a:solidFill>
              </a:rPr>
              <a:t>Data</a:t>
            </a:r>
            <a:r>
              <a:rPr kumimoji="1" lang="zh-CN" altLang="en-US" dirty="0" smtClean="0">
                <a:solidFill>
                  <a:schemeClr val="accent5"/>
                </a:solidFill>
              </a:rPr>
              <a:t> </a:t>
            </a:r>
            <a:r>
              <a:rPr kumimoji="1" lang="en-US" altLang="zh-CN" dirty="0" smtClean="0">
                <a:solidFill>
                  <a:schemeClr val="accent5"/>
                </a:solidFill>
              </a:rPr>
              <a:t>storage</a:t>
            </a:r>
            <a:r>
              <a:rPr kumimoji="1" lang="zh-CN" altLang="en-US" dirty="0" smtClean="0">
                <a:solidFill>
                  <a:schemeClr val="accent5"/>
                </a:solidFill>
              </a:rPr>
              <a:t> </a:t>
            </a:r>
            <a:r>
              <a:rPr kumimoji="1" lang="en-US" altLang="zh-CN" dirty="0" smtClean="0">
                <a:solidFill>
                  <a:schemeClr val="accent5"/>
                </a:solidFill>
              </a:rPr>
              <a:t>in</a:t>
            </a:r>
            <a:r>
              <a:rPr kumimoji="1" lang="zh-CN" altLang="en-US" dirty="0" smtClean="0">
                <a:solidFill>
                  <a:schemeClr val="accent5"/>
                </a:solidFill>
              </a:rPr>
              <a:t> </a:t>
            </a:r>
            <a:r>
              <a:rPr kumimoji="1" lang="en-US" altLang="zh-CN" dirty="0" smtClean="0">
                <a:solidFill>
                  <a:schemeClr val="accent5"/>
                </a:solidFill>
              </a:rPr>
              <a:t>local</a:t>
            </a:r>
            <a:r>
              <a:rPr kumimoji="1" lang="zh-CN" altLang="en-US" dirty="0" smtClean="0">
                <a:solidFill>
                  <a:schemeClr val="accent5"/>
                </a:solidFill>
              </a:rPr>
              <a:t> </a:t>
            </a:r>
            <a:r>
              <a:rPr kumimoji="1" lang="en-US" altLang="zh-CN" dirty="0" smtClean="0">
                <a:solidFill>
                  <a:schemeClr val="accent5"/>
                </a:solidFill>
              </a:rPr>
              <a:t>database</a:t>
            </a:r>
            <a:r>
              <a:rPr kumimoji="1" lang="zh-CN" altLang="en-US" dirty="0" smtClean="0">
                <a:solidFill>
                  <a:schemeClr val="accent5"/>
                </a:solidFill>
              </a:rPr>
              <a:t> </a:t>
            </a:r>
            <a:r>
              <a:rPr kumimoji="1" lang="en-US" altLang="zh-CN" dirty="0" smtClean="0">
                <a:solidFill>
                  <a:schemeClr val="accent5"/>
                </a:solidFill>
              </a:rPr>
              <a:t>&amp;</a:t>
            </a:r>
            <a:r>
              <a:rPr kumimoji="1" lang="zh-CN" altLang="en-US" dirty="0" smtClean="0">
                <a:solidFill>
                  <a:schemeClr val="accent5"/>
                </a:solidFill>
              </a:rPr>
              <a:t> </a:t>
            </a:r>
            <a:r>
              <a:rPr kumimoji="1" lang="en-US" altLang="zh-CN" dirty="0" err="1" smtClean="0">
                <a:solidFill>
                  <a:schemeClr val="accent5"/>
                </a:solidFill>
              </a:rPr>
              <a:t>uAAL</a:t>
            </a:r>
            <a:r>
              <a:rPr kumimoji="1" lang="zh-CN" altLang="en-US" dirty="0" smtClean="0">
                <a:solidFill>
                  <a:schemeClr val="accent5"/>
                </a:solidFill>
              </a:rPr>
              <a:t> </a:t>
            </a:r>
            <a:r>
              <a:rPr kumimoji="1" lang="en-US" altLang="zh-CN" dirty="0" smtClean="0">
                <a:solidFill>
                  <a:schemeClr val="accent5"/>
                </a:solidFill>
              </a:rPr>
              <a:t>platform</a:t>
            </a:r>
          </a:p>
          <a:p>
            <a:endParaRPr kumimoji="1" lang="en-US" altLang="zh-CN" dirty="0" smtClean="0">
              <a:solidFill>
                <a:schemeClr val="accent5"/>
              </a:solidFill>
            </a:endParaRPr>
          </a:p>
          <a:p>
            <a:r>
              <a:rPr kumimoji="1" lang="en-US" altLang="zh-CN" dirty="0" smtClean="0">
                <a:solidFill>
                  <a:schemeClr val="accent5"/>
                </a:solidFill>
              </a:rPr>
              <a:t>Display</a:t>
            </a:r>
            <a:r>
              <a:rPr kumimoji="1" lang="zh-CN" altLang="en-US" dirty="0" smtClean="0">
                <a:solidFill>
                  <a:schemeClr val="accent5"/>
                </a:solidFill>
              </a:rPr>
              <a:t> </a:t>
            </a:r>
            <a:r>
              <a:rPr kumimoji="1" lang="en-US" altLang="zh-CN" dirty="0" smtClean="0">
                <a:solidFill>
                  <a:schemeClr val="accent5"/>
                </a:solidFill>
              </a:rPr>
              <a:t>the</a:t>
            </a:r>
            <a:r>
              <a:rPr kumimoji="1" lang="zh-CN" altLang="en-US" dirty="0" smtClean="0">
                <a:solidFill>
                  <a:schemeClr val="accent5"/>
                </a:solidFill>
              </a:rPr>
              <a:t> </a:t>
            </a:r>
            <a:r>
              <a:rPr kumimoji="1" lang="en-US" altLang="zh-CN" dirty="0" smtClean="0">
                <a:solidFill>
                  <a:schemeClr val="accent5"/>
                </a:solidFill>
              </a:rPr>
              <a:t>sensor</a:t>
            </a:r>
            <a:r>
              <a:rPr kumimoji="1" lang="zh-CN" altLang="en-US" dirty="0" smtClean="0">
                <a:solidFill>
                  <a:schemeClr val="accent5"/>
                </a:solidFill>
              </a:rPr>
              <a:t> </a:t>
            </a:r>
            <a:r>
              <a:rPr kumimoji="1" lang="en-US" altLang="zh-CN" dirty="0" smtClean="0">
                <a:solidFill>
                  <a:schemeClr val="accent5"/>
                </a:solidFill>
              </a:rPr>
              <a:t>data</a:t>
            </a:r>
            <a:r>
              <a:rPr kumimoji="1" lang="zh-CN" altLang="en-US" dirty="0" smtClean="0">
                <a:solidFill>
                  <a:schemeClr val="accent5"/>
                </a:solidFill>
              </a:rPr>
              <a:t> </a:t>
            </a:r>
            <a:r>
              <a:rPr kumimoji="1" lang="en-US" altLang="zh-CN" dirty="0" smtClean="0">
                <a:solidFill>
                  <a:schemeClr val="accent5"/>
                </a:solidFill>
              </a:rPr>
              <a:t>in</a:t>
            </a:r>
            <a:r>
              <a:rPr kumimoji="1" lang="zh-CN" altLang="en-US" dirty="0" smtClean="0">
                <a:solidFill>
                  <a:schemeClr val="accent5"/>
                </a:solidFill>
              </a:rPr>
              <a:t> </a:t>
            </a:r>
            <a:r>
              <a:rPr kumimoji="1" lang="en-US" altLang="zh-CN" dirty="0" smtClean="0">
                <a:solidFill>
                  <a:schemeClr val="accent5"/>
                </a:solidFill>
              </a:rPr>
              <a:t>web</a:t>
            </a:r>
            <a:r>
              <a:rPr kumimoji="1" lang="zh-CN" altLang="en-US" dirty="0" smtClean="0">
                <a:solidFill>
                  <a:schemeClr val="accent5"/>
                </a:solidFill>
              </a:rPr>
              <a:t> </a:t>
            </a:r>
            <a:r>
              <a:rPr kumimoji="1" lang="en-US" altLang="zh-CN" dirty="0" smtClean="0">
                <a:solidFill>
                  <a:schemeClr val="accent5"/>
                </a:solidFill>
              </a:rPr>
              <a:t>page</a:t>
            </a:r>
          </a:p>
          <a:p>
            <a:endParaRPr kumimoji="1" lang="en-US" altLang="zh-CN" dirty="0">
              <a:solidFill>
                <a:schemeClr val="accent5"/>
              </a:solidFill>
            </a:endParaRPr>
          </a:p>
        </p:txBody>
      </p:sp>
      <p:sp>
        <p:nvSpPr>
          <p:cNvPr id="5" name="幻灯片编号占位符 4"/>
          <p:cNvSpPr>
            <a:spLocks noGrp="1"/>
          </p:cNvSpPr>
          <p:nvPr>
            <p:ph type="sldNum" sz="quarter" idx="12"/>
          </p:nvPr>
        </p:nvSpPr>
        <p:spPr/>
        <p:txBody>
          <a:bodyPr/>
          <a:lstStyle/>
          <a:p>
            <a:fld id="{AA4B63D6-FE1B-964C-A225-72F02CBE5678}" type="slidenum">
              <a:rPr lang="es-ES_tradnl" smtClean="0"/>
              <a:pPr/>
              <a:t>7</a:t>
            </a:fld>
            <a:endParaRPr lang="es-ES_tradnl"/>
          </a:p>
        </p:txBody>
      </p:sp>
      <p:sp>
        <p:nvSpPr>
          <p:cNvPr id="6" name="标题 1"/>
          <p:cNvSpPr>
            <a:spLocks noGrp="1"/>
          </p:cNvSpPr>
          <p:nvPr>
            <p:ph type="title"/>
          </p:nvPr>
        </p:nvSpPr>
        <p:spPr>
          <a:xfrm>
            <a:off x="2391873" y="334505"/>
            <a:ext cx="6303169" cy="882416"/>
          </a:xfrm>
        </p:spPr>
        <p:txBody>
          <a:bodyPr/>
          <a:lstStyle/>
          <a:p>
            <a:pPr algn="r"/>
            <a:r>
              <a:rPr kumimoji="1" lang="en-US" altLang="zh-CN" sz="3200" dirty="0" smtClean="0">
                <a:solidFill>
                  <a:schemeClr val="accent5"/>
                </a:solidFill>
                <a:latin typeface="Helvetica Neue Light" charset="0"/>
                <a:ea typeface="Helvetica Neue Light" charset="0"/>
                <a:cs typeface="Helvetica Neue Light" charset="0"/>
              </a:rPr>
              <a:t>Conclusion</a:t>
            </a:r>
            <a:endParaRPr kumimoji="1" lang="zh-CN" altLang="en-US" sz="3200" dirty="0">
              <a:solidFill>
                <a:schemeClr val="accent5"/>
              </a:solidFill>
              <a:latin typeface="Helvetica Neue Light" charset="0"/>
              <a:ea typeface="Helvetica Neue Light" charset="0"/>
              <a:cs typeface="Helvetica Neue Light" charset="0"/>
            </a:endParaRPr>
          </a:p>
        </p:txBody>
      </p:sp>
      <p:sp>
        <p:nvSpPr>
          <p:cNvPr id="7" name="5 Marcador de pie de página"/>
          <p:cNvSpPr>
            <a:spLocks noGrp="1"/>
          </p:cNvSpPr>
          <p:nvPr>
            <p:ph type="ftr" sz="quarter" idx="11"/>
          </p:nvPr>
        </p:nvSpPr>
        <p:spPr>
          <a:xfrm>
            <a:off x="457200" y="6342894"/>
            <a:ext cx="7340600" cy="365125"/>
          </a:xfrm>
        </p:spPr>
        <p:txBody>
          <a:bodyPr/>
          <a:lstStyle/>
          <a:p>
            <a:r>
              <a:rPr lang="es-ES_tradnl" dirty="0" smtClean="0"/>
              <a:t>&lt;</a:t>
            </a:r>
            <a:r>
              <a:rPr lang="en-US" altLang="zh-CN" dirty="0" smtClean="0"/>
              <a:t>Design </a:t>
            </a:r>
            <a:r>
              <a:rPr lang="en-US" altLang="zh-CN" dirty="0"/>
              <a:t>and Development of a Pervasive Monitoring System based on Arduino Smart Home Kit and Smartwatches</a:t>
            </a:r>
            <a:r>
              <a:rPr lang="zh-CN" altLang="zh-CN" dirty="0"/>
              <a:t> </a:t>
            </a:r>
            <a:r>
              <a:rPr lang="es-ES_tradnl" dirty="0" smtClean="0"/>
              <a:t>&gt;</a:t>
            </a:r>
            <a:endParaRPr lang="es-ES_tradnl" dirty="0"/>
          </a:p>
        </p:txBody>
      </p:sp>
    </p:spTree>
    <p:extLst>
      <p:ext uri="{BB962C8B-B14F-4D97-AF65-F5344CB8AC3E}">
        <p14:creationId xmlns:p14="http://schemas.microsoft.com/office/powerpoint/2010/main" val="473721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编号占位符 4"/>
          <p:cNvSpPr>
            <a:spLocks noGrp="1"/>
          </p:cNvSpPr>
          <p:nvPr>
            <p:ph type="sldNum" sz="quarter" idx="12"/>
          </p:nvPr>
        </p:nvSpPr>
        <p:spPr/>
        <p:txBody>
          <a:bodyPr/>
          <a:lstStyle/>
          <a:p>
            <a:fld id="{AA4B63D6-FE1B-964C-A225-72F02CBE5678}" type="slidenum">
              <a:rPr lang="es-ES_tradnl" smtClean="0"/>
              <a:pPr/>
              <a:t>8</a:t>
            </a:fld>
            <a:endParaRPr lang="es-ES_tradnl"/>
          </a:p>
        </p:txBody>
      </p:sp>
      <p:sp>
        <p:nvSpPr>
          <p:cNvPr id="6" name="标题 1"/>
          <p:cNvSpPr txBox="1">
            <a:spLocks/>
          </p:cNvSpPr>
          <p:nvPr/>
        </p:nvSpPr>
        <p:spPr>
          <a:xfrm>
            <a:off x="2191791" y="2856987"/>
            <a:ext cx="4760417" cy="8824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kumimoji="1" lang="en-US" altLang="zh-CN" sz="3200" dirty="0" smtClean="0">
                <a:solidFill>
                  <a:schemeClr val="accent5"/>
                </a:solidFill>
                <a:latin typeface="Helvetica Neue Light" charset="0"/>
                <a:ea typeface="Helvetica Neue Light" charset="0"/>
                <a:cs typeface="Helvetica Neue Light" charset="0"/>
              </a:rPr>
              <a:t>GRACIAS</a:t>
            </a:r>
            <a:r>
              <a:rPr kumimoji="1" lang="zh-CN" altLang="en-US" sz="3200" dirty="0" smtClean="0">
                <a:solidFill>
                  <a:schemeClr val="accent5"/>
                </a:solidFill>
                <a:latin typeface="Helvetica Neue Light" charset="0"/>
                <a:ea typeface="Helvetica Neue Light" charset="0"/>
                <a:cs typeface="Helvetica Neue Light" charset="0"/>
              </a:rPr>
              <a:t>！</a:t>
            </a:r>
            <a:endParaRPr kumimoji="1" lang="zh-CN" altLang="en-US" sz="3200" dirty="0">
              <a:solidFill>
                <a:schemeClr val="accent5"/>
              </a:solidFill>
              <a:latin typeface="Helvetica Neue Light" charset="0"/>
              <a:ea typeface="Helvetica Neue Light" charset="0"/>
              <a:cs typeface="Helvetica Neue Light" charset="0"/>
            </a:endParaRPr>
          </a:p>
        </p:txBody>
      </p:sp>
      <p:sp>
        <p:nvSpPr>
          <p:cNvPr id="7" name="5 Marcador de pie de página"/>
          <p:cNvSpPr>
            <a:spLocks noGrp="1"/>
          </p:cNvSpPr>
          <p:nvPr>
            <p:ph type="ftr" sz="quarter" idx="11"/>
          </p:nvPr>
        </p:nvSpPr>
        <p:spPr>
          <a:xfrm>
            <a:off x="457200" y="6342894"/>
            <a:ext cx="7340600" cy="365125"/>
          </a:xfrm>
        </p:spPr>
        <p:txBody>
          <a:bodyPr/>
          <a:lstStyle/>
          <a:p>
            <a:r>
              <a:rPr lang="es-ES_tradnl" dirty="0" smtClean="0"/>
              <a:t>&lt;</a:t>
            </a:r>
            <a:r>
              <a:rPr lang="en-US" altLang="zh-CN" dirty="0" smtClean="0"/>
              <a:t>Design </a:t>
            </a:r>
            <a:r>
              <a:rPr lang="en-US" altLang="zh-CN" dirty="0"/>
              <a:t>and Development of a Pervasive Monitoring System based on Arduino Smart Home Kit and Smartwatches</a:t>
            </a:r>
            <a:r>
              <a:rPr lang="zh-CN" altLang="zh-CN" dirty="0"/>
              <a:t> </a:t>
            </a:r>
            <a:r>
              <a:rPr lang="es-ES_tradnl" dirty="0" smtClean="0"/>
              <a:t>&gt;</a:t>
            </a:r>
            <a:endParaRPr lang="es-ES_tradnl" dirty="0"/>
          </a:p>
        </p:txBody>
      </p:sp>
    </p:spTree>
    <p:extLst>
      <p:ext uri="{BB962C8B-B14F-4D97-AF65-F5344CB8AC3E}">
        <p14:creationId xmlns:p14="http://schemas.microsoft.com/office/powerpoint/2010/main" val="1493880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8947</TotalTime>
  <Words>719</Words>
  <Application>Microsoft Office PowerPoint</Application>
  <PresentationFormat>Presentación en pantalla (4:3)</PresentationFormat>
  <Paragraphs>79</Paragraphs>
  <Slides>8</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宋体</vt:lpstr>
      <vt:lpstr>Arial</vt:lpstr>
      <vt:lpstr>Calibri</vt:lpstr>
      <vt:lpstr>Helvetica Neue</vt:lpstr>
      <vt:lpstr>Helvetica Neue Light</vt:lpstr>
      <vt:lpstr>Helvetica Neue Medium</vt:lpstr>
      <vt:lpstr>Tema de Office</vt:lpstr>
      <vt:lpstr>Presentación de PowerPoint</vt:lpstr>
      <vt:lpstr>The Objective of the Project</vt:lpstr>
      <vt:lpstr>Presentación de PowerPoint</vt:lpstr>
      <vt:lpstr>Presentación de PowerPoint</vt:lpstr>
      <vt:lpstr>Presentación de PowerPoint</vt:lpstr>
      <vt:lpstr>Presentación de PowerPoint</vt:lpstr>
      <vt:lpstr>Conclusion</vt:lpstr>
      <vt:lpstr>Presentación de PowerPoint</vt:lpstr>
    </vt:vector>
  </TitlesOfParts>
  <Company>UPV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dc:title>
  <dc:creator>yolanda segura</dc:creator>
  <cp:lastModifiedBy>Cristian Aguilar</cp:lastModifiedBy>
  <cp:revision>343</cp:revision>
  <dcterms:created xsi:type="dcterms:W3CDTF">2013-03-20T17:07:07Z</dcterms:created>
  <dcterms:modified xsi:type="dcterms:W3CDTF">2017-05-17T11:48:04Z</dcterms:modified>
</cp:coreProperties>
</file>